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283" r:id="rId10"/>
    <p:sldId id="308" r:id="rId11"/>
    <p:sldId id="316" r:id="rId12"/>
    <p:sldId id="317" r:id="rId13"/>
    <p:sldId id="310" r:id="rId14"/>
    <p:sldId id="309" r:id="rId15"/>
    <p:sldId id="311" r:id="rId16"/>
    <p:sldId id="312" r:id="rId17"/>
    <p:sldId id="313" r:id="rId18"/>
    <p:sldId id="314" r:id="rId19"/>
    <p:sldId id="322" r:id="rId20"/>
    <p:sldId id="321" r:id="rId21"/>
    <p:sldId id="323" r:id="rId22"/>
    <p:sldId id="318" r:id="rId23"/>
    <p:sldId id="319" r:id="rId24"/>
    <p:sldId id="320" r:id="rId25"/>
    <p:sldId id="315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02487-A181-4B00-826C-BB5A0F3DA559}" v="20" dt="2021-01-20T13:17:3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-94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68F8-16AE-4055-AEC9-59CF80E376E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1A62-B113-4A5C-8951-C864B381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8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75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7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53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7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10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74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3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72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09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20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89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884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0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28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629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5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1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7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5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6A7B-8417-424F-BC61-C2C6A6A22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69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18500"/>
            <a:ext cx="9144000" cy="900327"/>
          </a:xfrm>
        </p:spPr>
        <p:txBody>
          <a:bodyPr anchor="b">
            <a:noAutofit/>
          </a:bodyPr>
          <a:lstStyle>
            <a:lvl1pPr algn="ctr">
              <a:defRPr sz="5400" b="1">
                <a:ln w="3175">
                  <a:noFill/>
                </a:ln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564" y="581827"/>
            <a:ext cx="9144000" cy="41751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3600" b="1" i="1" baseline="0">
                <a:ln>
                  <a:noFill/>
                </a:ln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4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63"/>
            <a:ext cx="10515600" cy="1325563"/>
          </a:xfrm>
        </p:spPr>
        <p:txBody>
          <a:bodyPr>
            <a:normAutofit/>
          </a:bodyPr>
          <a:lstStyle>
            <a:lvl1pPr>
              <a:defRPr sz="5400" b="1">
                <a:ln w="3175">
                  <a:noFill/>
                </a:ln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863"/>
            <a:ext cx="10515600" cy="4351338"/>
          </a:xfrm>
        </p:spPr>
        <p:txBody>
          <a:bodyPr>
            <a:normAutofit/>
          </a:bodyPr>
          <a:lstStyle>
            <a:lvl1pPr>
              <a:defRPr sz="3600" b="1" i="1"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1pPr>
            <a:lvl2pPr>
              <a:defRPr sz="3600" b="1" i="1"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2pPr>
            <a:lvl3pPr>
              <a:defRPr sz="3600" b="1" i="1"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3pPr>
            <a:lvl4pPr>
              <a:defRPr sz="3600" b="1" i="1"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4pPr>
            <a:lvl5pPr>
              <a:defRPr sz="3600" b="1" i="1">
                <a:solidFill>
                  <a:schemeClr val="tx1"/>
                </a:solidFill>
                <a:latin typeface="Palatino Linotype" panose="02040502050505030304" pitchFamily="18" charset="0"/>
                <a:cs typeface="Adobe Arabic" panose="02040503050201020203" pitchFamily="18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869A-CC95-485D-B935-0AF4F4387075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83CD-A0C4-4FCD-B52B-BF45CFCA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2" y="-767751"/>
            <a:ext cx="12201202" cy="76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986" y="4989250"/>
            <a:ext cx="12192000" cy="1171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0" dirty="0">
                <a:latin typeface="Palatino Linotype" panose="02040502050505030304" pitchFamily="18" charset="0"/>
              </a:rPr>
              <a:t>Billy Bilbray</a:t>
            </a:r>
          </a:p>
          <a:p>
            <a:pPr marL="0" indent="0" algn="ctr">
              <a:buNone/>
            </a:pPr>
            <a:r>
              <a:rPr lang="en-US" sz="3200" b="1" i="0" dirty="0">
                <a:latin typeface="Palatino Linotype" panose="02040502050505030304" pitchFamily="18" charset="0"/>
              </a:rPr>
              <a:t> </a:t>
            </a:r>
            <a:r>
              <a:rPr lang="en-US" sz="2400" b="1" i="0" dirty="0">
                <a:latin typeface="Palatino Linotype" panose="02040502050505030304" pitchFamily="18" charset="0"/>
              </a:rPr>
              <a:t>MS, LISAC, </a:t>
            </a:r>
            <a:r>
              <a:rPr lang="en-US" sz="2400" i="0" dirty="0"/>
              <a:t>Clinical Supervisor</a:t>
            </a:r>
            <a:endParaRPr lang="en-US" sz="3200" i="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EC098-BAE0-41FF-AE81-B91CE097B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" y="-7032"/>
            <a:ext cx="3879078" cy="3126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B80D24-44DA-4EF1-A204-1D5797BD5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870" y="0"/>
            <a:ext cx="4272289" cy="3119748"/>
          </a:xfrm>
          <a:prstGeom prst="rect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215C19-0E0A-45EA-868A-D68668136240}"/>
              </a:ext>
            </a:extLst>
          </p:cNvPr>
          <p:cNvSpPr/>
          <p:nvPr/>
        </p:nvSpPr>
        <p:spPr>
          <a:xfrm>
            <a:off x="-79565" y="3162258"/>
            <a:ext cx="121856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effectLst/>
              </a:rPr>
              <a:t>Navigating Mental Health Issues in a </a:t>
            </a:r>
            <a:br>
              <a:rPr lang="en-US" sz="4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effectLst/>
              </a:rPr>
            </a:br>
            <a:r>
              <a:rPr lang="en-US" sz="44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effectLst/>
              </a:rPr>
              <a:t>Post-Pandemic World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7A067-C0E6-4789-87CB-F2DFD857E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159" y="0"/>
            <a:ext cx="4142841" cy="31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AF56-5748-4BF3-9042-3D794C83B4DE}"/>
              </a:ext>
            </a:extLst>
          </p:cNvPr>
          <p:cNvSpPr txBox="1"/>
          <p:nvPr/>
        </p:nvSpPr>
        <p:spPr>
          <a:xfrm>
            <a:off x="1158240" y="1980904"/>
            <a:ext cx="9875520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Another indicator </a:t>
            </a:r>
            <a:r>
              <a:rPr lang="en-US" sz="3200"/>
              <a:t>of an increase in </a:t>
            </a:r>
            <a:r>
              <a:rPr lang="en-US" sz="3200" dirty="0"/>
              <a:t>mental health issues is the  immediate </a:t>
            </a:r>
            <a:r>
              <a:rPr lang="en-US" sz="3200" b="1" dirty="0"/>
              <a:t>increase in medications </a:t>
            </a:r>
            <a:r>
              <a:rPr lang="en-US" sz="3200" dirty="0"/>
              <a:t>to treat anxiety, depression, and insomnia.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3176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495758"/>
          </a:xfrm>
        </p:spPr>
        <p:txBody>
          <a:bodyPr anchor="t">
            <a:normAutofit/>
          </a:bodyPr>
          <a:lstStyle/>
          <a:p>
            <a:r>
              <a:rPr lang="en-US" sz="2200" b="1"/>
              <a:t>Navigating Mental Health Issues in a </a:t>
            </a:r>
            <a:br>
              <a:rPr lang="en-US" sz="2200" b="1"/>
            </a:br>
            <a:r>
              <a:rPr lang="en-US" sz="2200" b="1"/>
              <a:t>Post-Pandemic World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CEE7D-D5E4-443E-A713-4D4D62FF1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9"/>
          <a:stretch/>
        </p:blipFill>
        <p:spPr>
          <a:xfrm>
            <a:off x="785141" y="637761"/>
            <a:ext cx="6095990" cy="59375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2294388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937" y="2500975"/>
            <a:ext cx="2916412" cy="367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0"/>
              <a:t> </a:t>
            </a:r>
          </a:p>
          <a:p>
            <a:pPr marL="0" indent="0">
              <a:buNone/>
            </a:pPr>
            <a:endParaRPr lang="en-US" sz="2000" i="0"/>
          </a:p>
          <a:p>
            <a:pPr marL="0" indent="0">
              <a:buNone/>
            </a:pPr>
            <a:endParaRPr lang="en-US" sz="2000" i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i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b="0" i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0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AF56-5748-4BF3-9042-3D794C83B4DE}"/>
              </a:ext>
            </a:extLst>
          </p:cNvPr>
          <p:cNvSpPr txBox="1"/>
          <p:nvPr/>
        </p:nvSpPr>
        <p:spPr>
          <a:xfrm>
            <a:off x="1158240" y="1474877"/>
            <a:ext cx="9875520" cy="40318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According to a World Health Organization survey performed in October 2020:</a:t>
            </a:r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“The COVID-19 pandemic has disrupted or halted critical mental health services in 93% of countries worldwide while the </a:t>
            </a:r>
            <a:r>
              <a:rPr lang="en-US" sz="3200" b="1" dirty="0"/>
              <a:t>demand for mental health is increasing</a:t>
            </a:r>
            <a:r>
              <a:rPr lang="en-US" sz="3200" dirty="0"/>
              <a:t>”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62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DF0C-A6CB-4207-B543-5AC362BF24E7}"/>
              </a:ext>
            </a:extLst>
          </p:cNvPr>
          <p:cNvSpPr txBox="1"/>
          <p:nvPr/>
        </p:nvSpPr>
        <p:spPr>
          <a:xfrm>
            <a:off x="838200" y="1997839"/>
            <a:ext cx="10356542" cy="2308324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survey of </a:t>
            </a:r>
            <a:r>
              <a:rPr lang="en-US" sz="3600" b="1" dirty="0"/>
              <a:t>130 countries </a:t>
            </a:r>
            <a:r>
              <a:rPr lang="en-US" sz="3600" dirty="0"/>
              <a:t>provides the first global data showing the devastating impact of COVID-19 on access to mental health services and underscores the </a:t>
            </a:r>
          </a:p>
          <a:p>
            <a:pPr algn="ctr"/>
            <a:r>
              <a:rPr lang="en-US" sz="3600" b="1" dirty="0"/>
              <a:t>urgent need for increased funding.</a:t>
            </a:r>
          </a:p>
        </p:txBody>
      </p:sp>
    </p:spTree>
    <p:extLst>
      <p:ext uri="{BB962C8B-B14F-4D97-AF65-F5344CB8AC3E}">
        <p14:creationId xmlns:p14="http://schemas.microsoft.com/office/powerpoint/2010/main" val="141324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AF56-5748-4BF3-9042-3D794C83B4DE}"/>
              </a:ext>
            </a:extLst>
          </p:cNvPr>
          <p:cNvSpPr txBox="1"/>
          <p:nvPr/>
        </p:nvSpPr>
        <p:spPr>
          <a:xfrm>
            <a:off x="951184" y="1389374"/>
            <a:ext cx="9875520" cy="4278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Countries reported widespread disruption of many kinds of critical mental health services:</a:t>
            </a:r>
          </a:p>
          <a:p>
            <a:pPr algn="ctr"/>
            <a:endParaRPr lang="en-US" sz="20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/>
              <a:t>Over 60% reported disruptions to mental health services for vulnerable people, including children and adolescents (72%), older adults (70%), and women requiring antenatal or postnatal services (61%).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/>
              <a:t>67% saw disruptions to counseling and psychotherapy; 65% to critical harm reduction services; and 45% to opioid agonist maintenance treatment for opioid dependence.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1011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683452" y="1361926"/>
            <a:ext cx="10973972" cy="42165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More than a third (35%) reported disruptions to emergency interventions, including those for people experiencing prolonged seizures; severe substance use withdrawal syndromes; and delirium, often a sign of a serious underlying medical condition.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30% reported disruptions to access for medications for mental, neurological and substance use disorders.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Around three-quarters reported at least partial disruptions to school and workplace mental health services (78% and 75% respectively).</a:t>
            </a:r>
          </a:p>
        </p:txBody>
      </p:sp>
    </p:spTree>
    <p:extLst>
      <p:ext uri="{BB962C8B-B14F-4D97-AF65-F5344CB8AC3E}">
        <p14:creationId xmlns:p14="http://schemas.microsoft.com/office/powerpoint/2010/main" val="2392736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683452" y="1361926"/>
            <a:ext cx="10973972" cy="42165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Youth and the Pandemic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dirty="0"/>
              <a:t>According to a November 2020 article in the Washington Post:</a:t>
            </a:r>
          </a:p>
          <a:p>
            <a:pPr algn="ctr"/>
            <a:endParaRPr lang="en-US" sz="2000" dirty="0"/>
          </a:p>
          <a:p>
            <a:pPr algn="ctr"/>
            <a:r>
              <a:rPr lang="en-US" sz="2800" dirty="0"/>
              <a:t>“</a:t>
            </a:r>
            <a:r>
              <a:rPr lang="en-US" sz="2800" b="1" dirty="0"/>
              <a:t>Since the coronavirus arrived, depression and anxiety in America have become rampant. </a:t>
            </a:r>
            <a:r>
              <a:rPr lang="en-US" sz="2800" dirty="0"/>
              <a:t>Federal surveys show that 40 percent of Americans are now grappling with at least one mental health or drug-related problem. But young adults (ages 18 – 24) have been hit harder than any other age group, with 75 percent struggling.”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3604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Navigating Mental Health Issues in a </a:t>
            </a:r>
            <a:br>
              <a:rPr lang="en-US" sz="2500" b="1">
                <a:solidFill>
                  <a:srgbClr val="FFFFFF"/>
                </a:solidFill>
              </a:rPr>
            </a:br>
            <a:r>
              <a:rPr lang="en-US" sz="2500" b="1">
                <a:solidFill>
                  <a:srgbClr val="FFFFFF"/>
                </a:solidFill>
              </a:rPr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i="0">
                <a:solidFill>
                  <a:srgbClr val="FEFFFF"/>
                </a:solidFill>
              </a:rPr>
              <a:t> </a:t>
            </a:r>
          </a:p>
          <a:p>
            <a:pPr marL="0" indent="0">
              <a:buNone/>
            </a:pPr>
            <a:endParaRPr lang="en-US" sz="2400" i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i="0">
              <a:solidFill>
                <a:srgbClr val="FEFFFF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i="0">
              <a:solidFill>
                <a:srgbClr val="FEFFFF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0" i="0">
              <a:solidFill>
                <a:srgbClr val="FEFF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0C121-A240-4209-A5F0-3D3F7B13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546"/>
          <a:stretch/>
        </p:blipFill>
        <p:spPr>
          <a:xfrm>
            <a:off x="4998268" y="911384"/>
            <a:ext cx="6539075" cy="4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8193" y="0"/>
            <a:ext cx="845379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067739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852" y="637763"/>
            <a:ext cx="2568804" cy="1631641"/>
          </a:xfrm>
        </p:spPr>
        <p:txBody>
          <a:bodyPr anchor="t">
            <a:norm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Navigating Mental Health Issues in a </a:t>
            </a:r>
            <a:br>
              <a:rPr lang="en-US" sz="2200" b="1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</a:rPr>
              <a:t>Post-Pandemic World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2" y="2794337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114" y="3000923"/>
            <a:ext cx="2557542" cy="3176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1600" i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6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600" b="0" i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48A38-0546-4943-847C-2973B7B33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7" b="3"/>
          <a:stretch/>
        </p:blipFill>
        <p:spPr>
          <a:xfrm>
            <a:off x="4666834" y="637761"/>
            <a:ext cx="6365960" cy="5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8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499617" y="1751617"/>
            <a:ext cx="11507372" cy="33547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People of Color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According to a September 2020 article on the Commonwealth Fund website:</a:t>
            </a:r>
          </a:p>
          <a:p>
            <a:pPr algn="ctr"/>
            <a:endParaRPr lang="en-US" sz="2800" dirty="0"/>
          </a:p>
          <a:p>
            <a:pPr algn="ctr"/>
            <a:r>
              <a:rPr lang="en-US" sz="3600" b="1" dirty="0"/>
              <a:t>People of Color Are Faring Much Worse During the Pandemic as Existing Inequities Are Exacerbated.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829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0" i="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Statista Research Department: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2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i="0" dirty="0">
                <a:latin typeface="Calibri" panose="020F0502020204030204" pitchFamily="34" charset="0"/>
                <a:cs typeface="Calibri" panose="020F0502020204030204" pitchFamily="34" charset="0"/>
              </a:rPr>
              <a:t>The coronavirus disease (COVID-19), first identified in December 2019,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i="0" dirty="0">
                <a:latin typeface="Calibri" panose="020F0502020204030204" pitchFamily="34" charset="0"/>
                <a:cs typeface="Calibri" panose="020F0502020204030204" pitchFamily="34" charset="0"/>
              </a:rPr>
              <a:t> has resulted in a global pandemic which continues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i="0" dirty="0">
                <a:latin typeface="Calibri" panose="020F0502020204030204" pitchFamily="34" charset="0"/>
                <a:cs typeface="Calibri" panose="020F0502020204030204" pitchFamily="34" charset="0"/>
              </a:rPr>
              <a:t>to impact people in many ways.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2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number of cases has continued to rise, with cases and deaths continuing to rise in many countries, while the impact of social distancing and quarantine measures has had a measurable impact on the economy. </a:t>
            </a:r>
          </a:p>
        </p:txBody>
      </p:sp>
    </p:spTree>
    <p:extLst>
      <p:ext uri="{BB962C8B-B14F-4D97-AF65-F5344CB8AC3E}">
        <p14:creationId xmlns:p14="http://schemas.microsoft.com/office/powerpoint/2010/main" val="1248704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6" y="78326"/>
            <a:ext cx="10515593" cy="1197864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Navigating Mental Health Issues in a 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Post-Pandemic World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52FAF32-07CF-4317-A802-171017359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3084"/>
          <a:stretch/>
        </p:blipFill>
        <p:spPr>
          <a:xfrm>
            <a:off x="2381260" y="1333500"/>
            <a:ext cx="7658085" cy="5429250"/>
          </a:xfrm>
          <a:prstGeom prst="rect">
            <a:avLst/>
          </a:prstGeom>
          <a:ln w="57150"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i="0"/>
              <a:t> </a:t>
            </a:r>
          </a:p>
          <a:p>
            <a:pPr marL="0" indent="0">
              <a:buNone/>
            </a:pPr>
            <a:endParaRPr lang="en-US" sz="2000" i="0"/>
          </a:p>
          <a:p>
            <a:pPr marL="0" indent="0">
              <a:buNone/>
            </a:pPr>
            <a:endParaRPr lang="en-US" sz="2000" i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i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000" b="0" i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5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342314" y="1531619"/>
            <a:ext cx="11507372" cy="50783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People of Color, Women, and Low-Income Individuals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interface_bold"/>
            </a:endParaRPr>
          </a:p>
          <a:p>
            <a:pPr algn="ctr"/>
            <a:r>
              <a:rPr lang="en-US" sz="2400" b="0" i="0" dirty="0">
                <a:solidFill>
                  <a:srgbClr val="333333"/>
                </a:solidFill>
                <a:effectLst/>
              </a:rPr>
              <a:t>Latino and Black people, women, and people with low income are most at risk of mental health concerns because of the pandemic. </a:t>
            </a:r>
          </a:p>
          <a:p>
            <a:pPr algn="ctr"/>
            <a:endParaRPr lang="en-US" dirty="0">
              <a:solidFill>
                <a:srgbClr val="333333"/>
              </a:solidFill>
            </a:endParaRPr>
          </a:p>
          <a:p>
            <a:pPr algn="ctr"/>
            <a:r>
              <a:rPr lang="en-US" sz="2400" b="0" i="0" dirty="0">
                <a:solidFill>
                  <a:srgbClr val="333333"/>
                </a:solidFill>
                <a:effectLst/>
              </a:rPr>
              <a:t>Many Americans are experiencing mental health problems from COVID-19. 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</a:rPr>
              <a:t>S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ome groups report having stress, anxiety, or great sadness due to the </a:t>
            </a:r>
          </a:p>
          <a:p>
            <a:pPr algn="ctr"/>
            <a:r>
              <a:rPr lang="en-US" sz="2400" b="0" i="0" dirty="0">
                <a:solidFill>
                  <a:srgbClr val="333333"/>
                </a:solidFill>
                <a:effectLst/>
              </a:rPr>
              <a:t>pandemic at higher rates. Among them:</a:t>
            </a:r>
          </a:p>
          <a:p>
            <a:pPr algn="ctr"/>
            <a:endParaRPr lang="en-US" sz="14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 39% of women compared to 26% of men. – 40% of Latino and 39% of Black people, compared to 29% of white people.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44%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 of people with lower income, compared to 26% of people with higher income.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2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490739" y="1361926"/>
            <a:ext cx="11507372" cy="427809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Loss of Smell and Taste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dirty="0"/>
              <a:t>According to a December 2020 article on the Sharp Health News Website:</a:t>
            </a:r>
          </a:p>
          <a:p>
            <a:endParaRPr lang="en-US" sz="2000" b="0" i="0" dirty="0">
              <a:solidFill>
                <a:srgbClr val="42484D"/>
              </a:solidFill>
              <a:effectLst/>
              <a:latin typeface="Montserrat"/>
            </a:endParaRPr>
          </a:p>
          <a:p>
            <a:r>
              <a:rPr lang="en-US" sz="2400" b="0" i="0" dirty="0">
                <a:solidFill>
                  <a:srgbClr val="42484D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US" sz="2400" b="1" i="0" dirty="0">
                <a:solidFill>
                  <a:srgbClr val="42484D"/>
                </a:solidFill>
                <a:effectLst/>
                <a:latin typeface="Calibri" panose="020F0502020204030204" pitchFamily="34" charset="0"/>
              </a:rPr>
              <a:t>Smell and taste have a powerful connection to memory and emotion. </a:t>
            </a:r>
            <a:r>
              <a:rPr lang="en-US" sz="2400" b="0" i="0" dirty="0">
                <a:solidFill>
                  <a:srgbClr val="42484D"/>
                </a:solidFill>
                <a:effectLst/>
                <a:latin typeface="Calibri" panose="020F0502020204030204" pitchFamily="34" charset="0"/>
              </a:rPr>
              <a:t>A specific scent or flavor can transport us to a meaningful place and time, remind us of a lost loved one, or build excitement for a delicious meal. </a:t>
            </a:r>
            <a:r>
              <a:rPr lang="en-US" sz="2400" b="1" i="0" dirty="0">
                <a:solidFill>
                  <a:srgbClr val="42484D"/>
                </a:solidFill>
                <a:effectLst/>
                <a:latin typeface="Calibri" panose="020F0502020204030204" pitchFamily="34" charset="0"/>
              </a:rPr>
              <a:t>Losing that connection can have a significant impact on mood and appetite, and lead to both physical and mental health concerns</a:t>
            </a:r>
            <a:r>
              <a:rPr lang="en-US" sz="2400" b="0" i="0" dirty="0">
                <a:solidFill>
                  <a:srgbClr val="42484D"/>
                </a:solidFill>
                <a:effectLst/>
                <a:latin typeface="Calibri" panose="020F0502020204030204" pitchFamily="34" charset="0"/>
              </a:rPr>
              <a:t>.”</a:t>
            </a:r>
          </a:p>
          <a:p>
            <a:endParaRPr lang="en-US" sz="2000" dirty="0">
              <a:solidFill>
                <a:srgbClr val="42484D"/>
              </a:solidFill>
              <a:latin typeface="Montserrat"/>
            </a:endParaRPr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79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342314" y="1432948"/>
            <a:ext cx="11507372" cy="51398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Loss of Smell and Taste</a:t>
            </a:r>
          </a:p>
          <a:p>
            <a:pPr algn="ctr"/>
            <a:endParaRPr lang="en-US" sz="2400" b="1" dirty="0"/>
          </a:p>
          <a:p>
            <a:r>
              <a:rPr lang="en-US" sz="2400" dirty="0"/>
              <a:t>While the loss of these two senses does not seem to be one of the more dangerous symptoms of COVID-19, it can cause distress for those who experience it. People who say their sense of smell or taste was affected by COVID-19 report one or more of the following:</a:t>
            </a:r>
          </a:p>
          <a:p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total loss of smell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total loss of taste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constant smoky, burnt plastic, chemical, bitter, sour, feces-like or soapy smell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 metal-, chemical- or plastic-like taste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Loss of appetite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Unintended weight loss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Depression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Anxiety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8656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225670" y="2134283"/>
            <a:ext cx="11740659" cy="31085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Loss of Smell and Taste</a:t>
            </a:r>
          </a:p>
          <a:p>
            <a:endParaRPr lang="en-US" sz="2800" b="0" i="0" dirty="0">
              <a:solidFill>
                <a:srgbClr val="42484D"/>
              </a:solidFill>
              <a:effectLst/>
              <a:latin typeface="Montserrat"/>
            </a:endParaRPr>
          </a:p>
          <a:p>
            <a:pPr algn="ctr"/>
            <a:r>
              <a:rPr lang="en-US" sz="2800" b="0" i="0" dirty="0">
                <a:solidFill>
                  <a:srgbClr val="42484D"/>
                </a:solidFill>
                <a:effectLst/>
                <a:latin typeface="Montserrat"/>
              </a:rPr>
              <a:t>We know COVID-19 affects both physical and mental health in a variety of ways.</a:t>
            </a:r>
          </a:p>
          <a:p>
            <a:pPr algn="ctr"/>
            <a:r>
              <a:rPr lang="en-US" sz="2800" b="0" i="0" dirty="0">
                <a:solidFill>
                  <a:srgbClr val="42484D"/>
                </a:solidFill>
                <a:effectLst/>
                <a:latin typeface="Montserrat"/>
              </a:rPr>
              <a:t> </a:t>
            </a:r>
          </a:p>
          <a:p>
            <a:pPr algn="ctr"/>
            <a:r>
              <a:rPr lang="en-US" sz="2800" b="0" i="0" dirty="0">
                <a:solidFill>
                  <a:srgbClr val="42484D"/>
                </a:solidFill>
                <a:effectLst/>
                <a:latin typeface="Montserrat"/>
              </a:rPr>
              <a:t>However, research also tells us smell and taste are linked to our memories and emotions, and their loss can lead to depressed mood and anxiety.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342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342314" y="1361926"/>
            <a:ext cx="11507372" cy="53091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As stated before, we do not need numbers and graphs to inform us that we are indeed experiencing challenging times. But as a therapist I am trained to always seek silver linings:</a:t>
            </a:r>
          </a:p>
          <a:p>
            <a:pPr algn="ctr"/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We have a new appreciation for time spent with family and friends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Our environment is catching a break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Many of us parents now know how hard being a teacher really is!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We have been creative with our self-care activities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We are very grateful for the INTERNET (yeah Netflix)!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Many have taken this opportunity to strengthen spiritual connections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Hopefully, we are all a little better at this ZOOM thingy!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/>
          </a:p>
          <a:p>
            <a:endParaRPr lang="en-US" sz="1100" dirty="0"/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What are your Silver Linings?</a:t>
            </a:r>
          </a:p>
        </p:txBody>
      </p:sp>
    </p:spTree>
    <p:extLst>
      <p:ext uri="{BB962C8B-B14F-4D97-AF65-F5344CB8AC3E}">
        <p14:creationId xmlns:p14="http://schemas.microsoft.com/office/powerpoint/2010/main" val="21383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Navigating Mental Health Issues in a </a:t>
            </a:r>
            <a:br>
              <a:rPr lang="en-US" sz="4000" b="1"/>
            </a:br>
            <a:r>
              <a:rPr lang="en-US" sz="4000" b="1"/>
              <a:t>Post-Pandemic World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E4AD6-3150-41E3-A2A5-78F428245B63}"/>
              </a:ext>
            </a:extLst>
          </p:cNvPr>
          <p:cNvSpPr txBox="1"/>
          <p:nvPr/>
        </p:nvSpPr>
        <p:spPr>
          <a:xfrm>
            <a:off x="342314" y="2321004"/>
            <a:ext cx="11507372" cy="2215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9139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251083"/>
          </a:xfr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1800" b="0" i="0" dirty="0">
              <a:latin typeface="+mn-lt"/>
            </a:endParaRPr>
          </a:p>
          <a:p>
            <a:pPr marL="0" indent="0" algn="ctr">
              <a:buNone/>
            </a:pPr>
            <a:r>
              <a:rPr lang="en-US" sz="5100" b="0" i="0" dirty="0">
                <a:latin typeface="+mn-lt"/>
              </a:rPr>
              <a:t>The </a:t>
            </a:r>
            <a:r>
              <a:rPr lang="en-US" sz="5100" i="0" dirty="0">
                <a:solidFill>
                  <a:srgbClr val="FFC000"/>
                </a:solidFill>
                <a:latin typeface="+mn-lt"/>
              </a:rPr>
              <a:t>combination of the direct effects </a:t>
            </a:r>
          </a:p>
          <a:p>
            <a:pPr marL="0" indent="0" algn="ctr">
              <a:buNone/>
            </a:pPr>
            <a:r>
              <a:rPr lang="en-US" sz="5100" b="0" i="0" dirty="0">
                <a:latin typeface="+mn-lt"/>
              </a:rPr>
              <a:t>of the disease on individuals and their families</a:t>
            </a:r>
          </a:p>
          <a:p>
            <a:pPr marL="0" indent="0" algn="ctr">
              <a:buNone/>
            </a:pPr>
            <a:r>
              <a:rPr lang="en-US" sz="5100" b="0" i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5100" i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indirect effect </a:t>
            </a:r>
            <a:r>
              <a:rPr lang="en-US" sz="5100" b="0" i="0" dirty="0">
                <a:latin typeface="+mn-lt"/>
              </a:rPr>
              <a:t>on financial security, housing,</a:t>
            </a:r>
          </a:p>
          <a:p>
            <a:pPr marL="0" indent="0" algn="ctr">
              <a:buNone/>
            </a:pPr>
            <a:r>
              <a:rPr lang="en-US" sz="5100" b="0" i="0" dirty="0">
                <a:latin typeface="+mn-lt"/>
              </a:rPr>
              <a:t> unemployment, and social isolation</a:t>
            </a:r>
          </a:p>
          <a:p>
            <a:pPr marL="0" indent="0" algn="ctr">
              <a:buNone/>
            </a:pPr>
            <a:r>
              <a:rPr lang="en-US" sz="5100" b="0" i="0" dirty="0">
                <a:latin typeface="+mn-lt"/>
              </a:rPr>
              <a:t> has led to an increase in emotional and</a:t>
            </a:r>
          </a:p>
          <a:p>
            <a:pPr marL="0" indent="0" algn="ctr">
              <a:buNone/>
            </a:pPr>
            <a:r>
              <a:rPr lang="en-US" sz="5100" b="0" i="0" dirty="0">
                <a:latin typeface="+mn-lt"/>
              </a:rPr>
              <a:t> psychological challenges worldwide, with specific</a:t>
            </a:r>
          </a:p>
          <a:p>
            <a:pPr marL="0" indent="0" algn="ctr">
              <a:buNone/>
            </a:pPr>
            <a:r>
              <a:rPr lang="en-US" sz="5100" b="0" i="0" dirty="0">
                <a:latin typeface="+mn-lt"/>
              </a:rPr>
              <a:t> populations being disproportionately affected. </a:t>
            </a:r>
          </a:p>
          <a:p>
            <a:pPr marL="0" indent="0" algn="ctr">
              <a:buNone/>
            </a:pPr>
            <a:endParaRPr lang="en-US" sz="3200" b="1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8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i="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Worry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0" dirty="0">
                <a:solidFill>
                  <a:srgbClr val="FFC000"/>
                </a:solidFill>
                <a:latin typeface="+mn-lt"/>
                <a:cs typeface="Calibri" panose="020F0502020204030204" pitchFamily="34" charset="0"/>
              </a:rPr>
              <a:t>Stress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Anxiety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0" i="0" dirty="0">
                <a:latin typeface="+mn-lt"/>
                <a:cs typeface="Calibri" panose="020F0502020204030204" pitchFamily="34" charset="0"/>
              </a:rPr>
              <a:t>and other emotional responses are to be expected during such times of instability, and for those already suffering mental illness, the extra pressure serves to exacerbate their condition.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b="0" i="0" dirty="0">
              <a:latin typeface="+mn-lt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0" i="0" dirty="0">
                <a:latin typeface="+mn-lt"/>
                <a:cs typeface="Calibri" panose="020F0502020204030204" pitchFamily="34" charset="0"/>
              </a:rPr>
              <a:t>An additional challenge for those experiencing mental distress during the pandemic is that social distancing regulations make it more difficult to access appropriate mental healthcare services.</a:t>
            </a: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55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1260810"/>
            <a:ext cx="11383617" cy="5560827"/>
          </a:xfr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4000" b="0" i="0" u="sng" dirty="0"/>
          </a:p>
          <a:p>
            <a:pPr marL="0" indent="0" algn="ctr">
              <a:buNone/>
            </a:pPr>
            <a:r>
              <a:rPr lang="en-US" sz="11200" i="0" u="sng" dirty="0">
                <a:latin typeface="Calibri" panose="020F0502020204030204" pitchFamily="34" charset="0"/>
                <a:cs typeface="Calibri" panose="020F0502020204030204" pitchFamily="34" charset="0"/>
              </a:rPr>
              <a:t>According to the CDC:</a:t>
            </a:r>
          </a:p>
          <a:p>
            <a:pPr marL="0" indent="0" algn="ctr">
              <a:buNone/>
            </a:pPr>
            <a:endParaRPr lang="en-US" sz="4800" b="0" i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i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Pandemics can be stressful.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coronavirus disease 2019 (COVID-19) pandemic may be stressful for people.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i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Fear and anxiety </a:t>
            </a:r>
            <a:r>
              <a:rPr lang="en-US" sz="9600" b="0" i="0" dirty="0">
                <a:latin typeface="Calibri" panose="020F0502020204030204" pitchFamily="34" charset="0"/>
                <a:cs typeface="Calibri" panose="020F0502020204030204" pitchFamily="34" charset="0"/>
              </a:rPr>
              <a:t>about a new disease and what could happen can be overwhelming and cause strong emotions in adults and children.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96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0" i="0" dirty="0">
                <a:latin typeface="Calibri" panose="020F0502020204030204" pitchFamily="34" charset="0"/>
                <a:cs typeface="Calibri" panose="020F0502020204030204" pitchFamily="34" charset="0"/>
              </a:rPr>
              <a:t>Public health actions, such as social distancing, can make people feel isolated and lonely and can increase stress and anxiety.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0" i="0" dirty="0">
                <a:latin typeface="Calibri" panose="020F0502020204030204" pitchFamily="34" charset="0"/>
                <a:cs typeface="Calibri" panose="020F0502020204030204" pitchFamily="34" charset="0"/>
              </a:rPr>
              <a:t> However, these actions are necessary to reduce the spread of COVID-19.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0" i="0" dirty="0">
                <a:latin typeface="Calibri" panose="020F0502020204030204" pitchFamily="34" charset="0"/>
                <a:cs typeface="Calibri" panose="020F0502020204030204" pitchFamily="34" charset="0"/>
              </a:rPr>
              <a:t> Coping with stress in a healthy way will make you, the people you care about, and your community stronger.</a:t>
            </a:r>
          </a:p>
          <a:p>
            <a:pPr marL="0" indent="0" algn="ctr">
              <a:buNone/>
            </a:pPr>
            <a:endParaRPr lang="en-US" sz="4000" b="0" i="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b="0" i="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b="0" i="0" dirty="0">
              <a:highlight>
                <a:srgbClr val="000000"/>
              </a:highligh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1" y="1361926"/>
            <a:ext cx="11577711" cy="5349770"/>
          </a:xfr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200" b="0" i="0" dirty="0"/>
          </a:p>
          <a:p>
            <a:pPr marL="0" indent="0" algn="ctr">
              <a:buNone/>
            </a:pPr>
            <a:r>
              <a:rPr lang="en-US" sz="3400" i="0" dirty="0">
                <a:latin typeface="+mn-lt"/>
              </a:rPr>
              <a:t>Stress during an infectious disease outbreak can sometimes cause the following:</a:t>
            </a:r>
          </a:p>
          <a:p>
            <a:pPr marL="0" indent="0" algn="ctr">
              <a:buNone/>
            </a:pPr>
            <a:endParaRPr lang="en-US" sz="3200" b="0" i="0" dirty="0">
              <a:latin typeface="+mn-lt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i="0" dirty="0">
                <a:solidFill>
                  <a:srgbClr val="C00000"/>
                </a:solidFill>
                <a:latin typeface="+mn-lt"/>
              </a:rPr>
              <a:t>Fear and worry </a:t>
            </a:r>
            <a:r>
              <a:rPr lang="en-US" sz="3200" b="0" i="0" dirty="0">
                <a:latin typeface="+mn-lt"/>
              </a:rPr>
              <a:t>about your own health and the health of your loved ones, your financial situation or job, or loss of support services you rely on.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b="0" i="0" dirty="0">
              <a:latin typeface="+mn-lt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i="0" dirty="0">
                <a:solidFill>
                  <a:srgbClr val="FFC000"/>
                </a:solidFill>
                <a:latin typeface="+mn-lt"/>
              </a:rPr>
              <a:t>Changes</a:t>
            </a:r>
            <a:r>
              <a:rPr lang="en-US" sz="3200" b="0" i="0" dirty="0">
                <a:latin typeface="+mn-lt"/>
              </a:rPr>
              <a:t> in sleep or eating patterns.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i="0" dirty="0">
              <a:latin typeface="+mn-lt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i="0" dirty="0">
                <a:solidFill>
                  <a:srgbClr val="FF0000"/>
                </a:solidFill>
                <a:latin typeface="+mn-lt"/>
              </a:rPr>
              <a:t>Difficulty</a:t>
            </a:r>
            <a:r>
              <a:rPr lang="en-US" sz="3200" b="0" i="0" dirty="0">
                <a:latin typeface="+mn-lt"/>
              </a:rPr>
              <a:t> sleeping or concentrating.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b="0" i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i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Worsening</a:t>
            </a:r>
            <a:r>
              <a:rPr lang="en-US" sz="3200" b="0" i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0" i="0" dirty="0">
                <a:latin typeface="+mn-lt"/>
              </a:rPr>
              <a:t>of chronic health problems.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b="0" i="0" dirty="0">
              <a:latin typeface="+mn-lt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i="0" dirty="0">
                <a:solidFill>
                  <a:srgbClr val="FFC000"/>
                </a:solidFill>
                <a:latin typeface="+mn-lt"/>
              </a:rPr>
              <a:t>Worsening</a:t>
            </a:r>
            <a:r>
              <a:rPr lang="en-US" sz="3200" b="0" i="0" dirty="0">
                <a:latin typeface="+mn-lt"/>
              </a:rPr>
              <a:t> of mental health conditions.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b="0" i="0" dirty="0">
              <a:latin typeface="+mn-lt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i="0" dirty="0">
                <a:solidFill>
                  <a:srgbClr val="FF0000"/>
                </a:solidFill>
                <a:latin typeface="+mn-lt"/>
              </a:rPr>
              <a:t>Increased use </a:t>
            </a:r>
            <a:r>
              <a:rPr lang="en-US" sz="3200" b="0" i="0" dirty="0">
                <a:latin typeface="+mn-lt"/>
              </a:rPr>
              <a:t>of tobacco, and/or alcohol and other substances.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200" b="0" i="0" dirty="0"/>
          </a:p>
          <a:p>
            <a:pPr marL="0" indent="0" algn="ctr">
              <a:buNone/>
            </a:pPr>
            <a:r>
              <a:rPr lang="en-US" sz="3200" b="0" i="0" dirty="0"/>
              <a:t> </a:t>
            </a:r>
          </a:p>
          <a:p>
            <a:pPr marL="0" indent="0" algn="ctr">
              <a:buNone/>
            </a:pPr>
            <a:endParaRPr lang="en-US" sz="3200" b="0" i="0" dirty="0"/>
          </a:p>
          <a:p>
            <a:pPr marL="0" indent="0" algn="ctr">
              <a:buNone/>
            </a:pPr>
            <a:endParaRPr lang="en-US" sz="3200" b="0" i="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4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3200" b="0" i="0" dirty="0">
              <a:latin typeface="+mn-lt"/>
            </a:endParaRPr>
          </a:p>
          <a:p>
            <a:pPr marL="0" indent="0" algn="ctr">
              <a:buNone/>
            </a:pPr>
            <a:r>
              <a:rPr lang="en-US" sz="3200" i="0" dirty="0">
                <a:latin typeface="+mn-lt"/>
              </a:rPr>
              <a:t>We do not need Statista or the CDC to tell us that this pandemic has been a tremendous challenge for us all. </a:t>
            </a:r>
          </a:p>
          <a:p>
            <a:pPr marL="0" indent="0" algn="ctr">
              <a:buNone/>
            </a:pPr>
            <a:endParaRPr lang="en-US" sz="1800" b="0" i="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0" i="0" dirty="0">
                <a:latin typeface="+mn-lt"/>
              </a:rPr>
              <a:t>For many of us it has been the most challenging event of our lifetimes.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0" i="0" dirty="0">
              <a:latin typeface="+mn-lt"/>
            </a:endParaRPr>
          </a:p>
          <a:p>
            <a:pPr marL="0" indent="0">
              <a:buNone/>
            </a:pPr>
            <a:r>
              <a:rPr lang="en-US" sz="3200" b="0" i="0" dirty="0">
                <a:latin typeface="+mn-lt"/>
              </a:rPr>
              <a:t>The numbers are starting to come out. </a:t>
            </a:r>
          </a:p>
          <a:p>
            <a:pPr marL="0" indent="0">
              <a:buNone/>
            </a:pPr>
            <a:endParaRPr lang="en-US" sz="3200" b="0" i="0" dirty="0">
              <a:latin typeface="+mn-lt"/>
            </a:endParaRPr>
          </a:p>
          <a:p>
            <a:pPr marL="0" indent="0">
              <a:buNone/>
            </a:pPr>
            <a:r>
              <a:rPr lang="en-US" sz="3200" b="0" i="0" dirty="0">
                <a:latin typeface="+mn-lt"/>
              </a:rPr>
              <a:t>The true effect will not be known for years, and perhaps generations.</a:t>
            </a:r>
          </a:p>
          <a:p>
            <a:pPr marL="0" indent="0" algn="ctr">
              <a:buNone/>
            </a:pPr>
            <a:r>
              <a:rPr lang="en-US" sz="3200" b="0" i="0" dirty="0">
                <a:latin typeface="+mn-lt"/>
              </a:rPr>
              <a:t> </a:t>
            </a:r>
          </a:p>
          <a:p>
            <a:pPr marL="0" indent="0" algn="ctr">
              <a:buNone/>
            </a:pPr>
            <a:endParaRPr lang="en-US" sz="3200" b="0" i="0" dirty="0">
              <a:latin typeface="+mn-lt"/>
            </a:endParaRPr>
          </a:p>
          <a:p>
            <a:pPr marL="0" indent="0" algn="ctr">
              <a:buNone/>
            </a:pPr>
            <a:endParaRPr lang="en-US" sz="3200" b="0" i="0" dirty="0">
              <a:latin typeface="+mn-lt"/>
            </a:endParaRPr>
          </a:p>
          <a:p>
            <a:pPr marL="0" indent="0" algn="ctr">
              <a:buNone/>
            </a:pPr>
            <a:endParaRPr lang="en-US" sz="3200" b="0" i="0" dirty="0">
              <a:latin typeface="+mn-lt"/>
            </a:endParaRPr>
          </a:p>
          <a:p>
            <a:pPr marL="0" indent="0" algn="ctr">
              <a:buNone/>
            </a:pPr>
            <a:endParaRPr lang="en-US" sz="32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50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Navigating Mental Health Issues in a </a:t>
            </a:r>
            <a:br>
              <a:rPr lang="en-US" sz="4000" b="1" dirty="0"/>
            </a:br>
            <a:r>
              <a:rPr lang="en-US" sz="4000" b="1" dirty="0"/>
              <a:t>Post-Pandemic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26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US" sz="3200" b="0" i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AF56-5748-4BF3-9042-3D794C83B4DE}"/>
              </a:ext>
            </a:extLst>
          </p:cNvPr>
          <p:cNvSpPr txBox="1"/>
          <p:nvPr/>
        </p:nvSpPr>
        <p:spPr>
          <a:xfrm>
            <a:off x="1545101" y="1720840"/>
            <a:ext cx="9523827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The following graph shows the increase in both anxiety and depression from a </a:t>
            </a:r>
          </a:p>
          <a:p>
            <a:pPr algn="ctr"/>
            <a:r>
              <a:rPr lang="en-US" sz="3600" dirty="0"/>
              <a:t>period of </a:t>
            </a:r>
            <a:r>
              <a:rPr lang="en-US" sz="3600" dirty="0">
                <a:solidFill>
                  <a:srgbClr val="C00000"/>
                </a:solidFill>
              </a:rPr>
              <a:t>6 months </a:t>
            </a:r>
            <a:r>
              <a:rPr lang="en-US" sz="3600" dirty="0"/>
              <a:t>in 2019 compared to a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6-day </a:t>
            </a:r>
            <a:r>
              <a:rPr lang="en-US" sz="3600" dirty="0"/>
              <a:t>period in May of 2020.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06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FFF1C-AB9C-4A1A-B464-E8FC91C6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67" y="480060"/>
            <a:ext cx="5571066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1565</Words>
  <Application>Microsoft Office PowerPoint</Application>
  <PresentationFormat>Widescreen</PresentationFormat>
  <Paragraphs>250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interface_bold</vt:lpstr>
      <vt:lpstr>Montserrat</vt:lpstr>
      <vt:lpstr>Palatino Linotype</vt:lpstr>
      <vt:lpstr>Wingdings</vt:lpstr>
      <vt:lpstr>1_Office Theme</vt:lpstr>
      <vt:lpstr>PowerPoint Presentation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PowerPoint Presentation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  <vt:lpstr>Navigating Mental Health Issues in a  Post-Pandemic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Bilbray</dc:creator>
  <cp:lastModifiedBy>Billy Bilbray</cp:lastModifiedBy>
  <cp:revision>25</cp:revision>
  <dcterms:created xsi:type="dcterms:W3CDTF">2021-01-18T22:52:05Z</dcterms:created>
  <dcterms:modified xsi:type="dcterms:W3CDTF">2021-02-02T18:03:53Z</dcterms:modified>
</cp:coreProperties>
</file>