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00" r:id="rId2"/>
    <p:sldId id="301" r:id="rId3"/>
    <p:sldId id="302" r:id="rId4"/>
    <p:sldId id="320" r:id="rId5"/>
    <p:sldId id="303" r:id="rId6"/>
    <p:sldId id="304" r:id="rId7"/>
    <p:sldId id="305" r:id="rId8"/>
    <p:sldId id="306" r:id="rId9"/>
    <p:sldId id="307" r:id="rId10"/>
    <p:sldId id="308" r:id="rId11"/>
    <p:sldId id="313" r:id="rId12"/>
    <p:sldId id="309" r:id="rId13"/>
    <p:sldId id="311" r:id="rId14"/>
    <p:sldId id="312" r:id="rId15"/>
    <p:sldId id="314" r:id="rId16"/>
    <p:sldId id="315" r:id="rId17"/>
    <p:sldId id="316" r:id="rId18"/>
    <p:sldId id="317" r:id="rId19"/>
    <p:sldId id="318" r:id="rId20"/>
    <p:sldId id="31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B4D14-5FFF-4636-94AA-6CC9384E0885}" type="datetimeFigureOut">
              <a:rPr lang="en-US" smtClean="0"/>
              <a:t>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7BDEC-D75A-4D29-A702-C05F461B3F93}" type="slidenum">
              <a:rPr lang="en-US" smtClean="0"/>
              <a:t>‹#›</a:t>
            </a:fld>
            <a:endParaRPr lang="en-US"/>
          </a:p>
        </p:txBody>
      </p:sp>
    </p:spTree>
    <p:extLst>
      <p:ext uri="{BB962C8B-B14F-4D97-AF65-F5344CB8AC3E}">
        <p14:creationId xmlns:p14="http://schemas.microsoft.com/office/powerpoint/2010/main" val="273503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6A7B-8417-424F-BC61-C2C6A6A22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305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6A7B-8417-424F-BC61-C2C6A6A22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9701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6A7B-8417-424F-BC61-C2C6A6A22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8639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6A7B-8417-424F-BC61-C2C6A6A22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8226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6A7B-8417-424F-BC61-C2C6A6A22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5332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6A7B-8417-424F-BC61-C2C6A6A22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8964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6A7B-8417-424F-BC61-C2C6A6A22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1849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6A7B-8417-424F-BC61-C2C6A6A22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2978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6A7B-8417-424F-BC61-C2C6A6A22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6450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6A7B-8417-424F-BC61-C2C6A6A22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7602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6A7B-8417-424F-BC61-C2C6A6A22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134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6A7B-8417-424F-BC61-C2C6A6A22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2793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6A7B-8417-424F-BC61-C2C6A6A22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5757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6A7B-8417-424F-BC61-C2C6A6A22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56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6A7B-8417-424F-BC61-C2C6A6A22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607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6A7B-8417-424F-BC61-C2C6A6A22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774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6A7B-8417-424F-BC61-C2C6A6A22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3576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6A7B-8417-424F-BC61-C2C6A6A22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445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6A7B-8417-424F-BC61-C2C6A6A22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2075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6A7B-8417-424F-BC61-C2C6A6A22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847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8500"/>
            <a:ext cx="9144000" cy="900327"/>
          </a:xfrm>
        </p:spPr>
        <p:txBody>
          <a:bodyPr anchor="b">
            <a:noAutofit/>
          </a:bodyPr>
          <a:lstStyle>
            <a:lvl1pPr algn="ctr">
              <a:defRPr sz="5400" b="1">
                <a:ln w="3175">
                  <a:noFill/>
                </a:ln>
                <a:solidFill>
                  <a:schemeClr val="tx1"/>
                </a:solidFill>
                <a:latin typeface="Palatino Linotype" panose="02040502050505030304" pitchFamily="18" charset="0"/>
                <a:cs typeface="Adobe Arabic" panose="02040503050201020203" pitchFamily="18" charset="-78"/>
              </a:defRPr>
            </a:lvl1pPr>
          </a:lstStyle>
          <a:p>
            <a:r>
              <a:rPr lang="en-US" dirty="0"/>
              <a:t>Click to edit Master title style</a:t>
            </a:r>
          </a:p>
        </p:txBody>
      </p:sp>
      <p:sp>
        <p:nvSpPr>
          <p:cNvPr id="3" name="Subtitle 2"/>
          <p:cNvSpPr>
            <a:spLocks noGrp="1"/>
          </p:cNvSpPr>
          <p:nvPr>
            <p:ph type="subTitle" idx="1"/>
          </p:nvPr>
        </p:nvSpPr>
        <p:spPr>
          <a:xfrm>
            <a:off x="1657564" y="581827"/>
            <a:ext cx="9144000" cy="4175108"/>
          </a:xfrm>
          <a:ln>
            <a:solidFill>
              <a:schemeClr val="accent1"/>
            </a:solidFill>
          </a:ln>
        </p:spPr>
        <p:txBody>
          <a:bodyPr>
            <a:normAutofit/>
          </a:bodyPr>
          <a:lstStyle>
            <a:lvl1pPr marL="0" indent="0" algn="ctr">
              <a:buNone/>
              <a:defRPr sz="3600" b="1" i="1" baseline="0">
                <a:ln>
                  <a:noFill/>
                </a:ln>
                <a:solidFill>
                  <a:schemeClr val="tx1"/>
                </a:solidFill>
                <a:latin typeface="Palatino Linotype" panose="02040502050505030304" pitchFamily="18" charset="0"/>
                <a:cs typeface="Adobe Arabic" panose="02040503050201020203" pitchFamily="18"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90754570"/>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3869A-CC95-485D-B935-0AF4F4387075}" type="datetimeFigureOut">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183CD-A0C4-4FCD-B52B-BF45CFCA16F9}" type="slidenum">
              <a:rPr lang="en-US" smtClean="0"/>
              <a:pPr/>
              <a:t>‹#›</a:t>
            </a:fld>
            <a:endParaRPr lang="en-US"/>
          </a:p>
        </p:txBody>
      </p:sp>
    </p:spTree>
    <p:extLst>
      <p:ext uri="{BB962C8B-B14F-4D97-AF65-F5344CB8AC3E}">
        <p14:creationId xmlns:p14="http://schemas.microsoft.com/office/powerpoint/2010/main" val="1757082304"/>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3869A-CC95-485D-B935-0AF4F4387075}" type="datetimeFigureOut">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183CD-A0C4-4FCD-B52B-BF45CFCA16F9}" type="slidenum">
              <a:rPr lang="en-US" smtClean="0"/>
              <a:pPr/>
              <a:t>‹#›</a:t>
            </a:fld>
            <a:endParaRPr lang="en-US"/>
          </a:p>
        </p:txBody>
      </p:sp>
    </p:spTree>
    <p:extLst>
      <p:ext uri="{BB962C8B-B14F-4D97-AF65-F5344CB8AC3E}">
        <p14:creationId xmlns:p14="http://schemas.microsoft.com/office/powerpoint/2010/main" val="1682766917"/>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363"/>
            <a:ext cx="10515600" cy="1325563"/>
          </a:xfrm>
        </p:spPr>
        <p:txBody>
          <a:bodyPr>
            <a:normAutofit/>
          </a:bodyPr>
          <a:lstStyle>
            <a:lvl1pPr>
              <a:defRPr sz="5400" b="1">
                <a:ln w="3175">
                  <a:noFill/>
                </a:ln>
                <a:solidFill>
                  <a:schemeClr val="tx1"/>
                </a:solidFill>
                <a:latin typeface="Palatino Linotype" panose="02040502050505030304" pitchFamily="18" charset="0"/>
                <a:cs typeface="Adobe Arabic" panose="02040503050201020203" pitchFamily="18" charset="-78"/>
              </a:defRPr>
            </a:lvl1pPr>
          </a:lstStyle>
          <a:p>
            <a:r>
              <a:rPr lang="en-US" dirty="0"/>
              <a:t>Click to edit Master title style</a:t>
            </a:r>
          </a:p>
        </p:txBody>
      </p:sp>
      <p:sp>
        <p:nvSpPr>
          <p:cNvPr id="3" name="Content Placeholder 2"/>
          <p:cNvSpPr>
            <a:spLocks noGrp="1"/>
          </p:cNvSpPr>
          <p:nvPr>
            <p:ph idx="1"/>
          </p:nvPr>
        </p:nvSpPr>
        <p:spPr>
          <a:xfrm>
            <a:off x="838200" y="1496863"/>
            <a:ext cx="10515600" cy="4351338"/>
          </a:xfrm>
        </p:spPr>
        <p:txBody>
          <a:bodyPr>
            <a:normAutofit/>
          </a:bodyPr>
          <a:lstStyle>
            <a:lvl1pPr>
              <a:defRPr sz="3600" b="1" i="1">
                <a:solidFill>
                  <a:schemeClr val="tx1"/>
                </a:solidFill>
                <a:latin typeface="Palatino Linotype" panose="02040502050505030304" pitchFamily="18" charset="0"/>
                <a:cs typeface="Adobe Arabic" panose="02040503050201020203" pitchFamily="18" charset="-78"/>
              </a:defRPr>
            </a:lvl1pPr>
            <a:lvl2pPr>
              <a:defRPr sz="3600" b="1" i="1">
                <a:solidFill>
                  <a:schemeClr val="tx1"/>
                </a:solidFill>
                <a:latin typeface="Palatino Linotype" panose="02040502050505030304" pitchFamily="18" charset="0"/>
                <a:cs typeface="Adobe Arabic" panose="02040503050201020203" pitchFamily="18" charset="-78"/>
              </a:defRPr>
            </a:lvl2pPr>
            <a:lvl3pPr>
              <a:defRPr sz="3600" b="1" i="1">
                <a:solidFill>
                  <a:schemeClr val="tx1"/>
                </a:solidFill>
                <a:latin typeface="Palatino Linotype" panose="02040502050505030304" pitchFamily="18" charset="0"/>
                <a:cs typeface="Adobe Arabic" panose="02040503050201020203" pitchFamily="18" charset="-78"/>
              </a:defRPr>
            </a:lvl3pPr>
            <a:lvl4pPr>
              <a:defRPr sz="3600" b="1" i="1">
                <a:solidFill>
                  <a:schemeClr val="tx1"/>
                </a:solidFill>
                <a:latin typeface="Palatino Linotype" panose="02040502050505030304" pitchFamily="18" charset="0"/>
                <a:cs typeface="Adobe Arabic" panose="02040503050201020203" pitchFamily="18" charset="-78"/>
              </a:defRPr>
            </a:lvl4pPr>
            <a:lvl5pPr>
              <a:defRPr sz="3600" b="1" i="1">
                <a:solidFill>
                  <a:schemeClr val="tx1"/>
                </a:solidFill>
                <a:latin typeface="Palatino Linotype" panose="02040502050505030304" pitchFamily="18" charset="0"/>
                <a:cs typeface="Adobe Arabic" panose="02040503050201020203" pitchFamily="18"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063869A-CC95-485D-B935-0AF4F4387075}" type="datetimeFigureOut">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183CD-A0C4-4FCD-B52B-BF45CFCA16F9}" type="slidenum">
              <a:rPr lang="en-US" smtClean="0"/>
              <a:pPr/>
              <a:t>‹#›</a:t>
            </a:fld>
            <a:endParaRPr lang="en-US"/>
          </a:p>
        </p:txBody>
      </p:sp>
    </p:spTree>
    <p:extLst>
      <p:ext uri="{BB962C8B-B14F-4D97-AF65-F5344CB8AC3E}">
        <p14:creationId xmlns:p14="http://schemas.microsoft.com/office/powerpoint/2010/main" val="972466445"/>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63869A-CC95-485D-B935-0AF4F4387075}" type="datetimeFigureOut">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183CD-A0C4-4FCD-B52B-BF45CFCA16F9}" type="slidenum">
              <a:rPr lang="en-US" smtClean="0"/>
              <a:pPr/>
              <a:t>‹#›</a:t>
            </a:fld>
            <a:endParaRPr lang="en-US"/>
          </a:p>
        </p:txBody>
      </p:sp>
    </p:spTree>
    <p:extLst>
      <p:ext uri="{BB962C8B-B14F-4D97-AF65-F5344CB8AC3E}">
        <p14:creationId xmlns:p14="http://schemas.microsoft.com/office/powerpoint/2010/main" val="1575610856"/>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63869A-CC95-485D-B935-0AF4F4387075}" type="datetimeFigureOut">
              <a:rPr lang="en-US" smtClean="0"/>
              <a:pPr/>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183CD-A0C4-4FCD-B52B-BF45CFCA16F9}" type="slidenum">
              <a:rPr lang="en-US" smtClean="0"/>
              <a:pPr/>
              <a:t>‹#›</a:t>
            </a:fld>
            <a:endParaRPr lang="en-US"/>
          </a:p>
        </p:txBody>
      </p:sp>
    </p:spTree>
    <p:extLst>
      <p:ext uri="{BB962C8B-B14F-4D97-AF65-F5344CB8AC3E}">
        <p14:creationId xmlns:p14="http://schemas.microsoft.com/office/powerpoint/2010/main" val="1560334297"/>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63869A-CC95-485D-B935-0AF4F4387075}" type="datetimeFigureOut">
              <a:rPr lang="en-US" smtClean="0"/>
              <a:pPr/>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1183CD-A0C4-4FCD-B52B-BF45CFCA16F9}" type="slidenum">
              <a:rPr lang="en-US" smtClean="0"/>
              <a:pPr/>
              <a:t>‹#›</a:t>
            </a:fld>
            <a:endParaRPr lang="en-US"/>
          </a:p>
        </p:txBody>
      </p:sp>
    </p:spTree>
    <p:extLst>
      <p:ext uri="{BB962C8B-B14F-4D97-AF65-F5344CB8AC3E}">
        <p14:creationId xmlns:p14="http://schemas.microsoft.com/office/powerpoint/2010/main" val="2975274709"/>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63869A-CC95-485D-B935-0AF4F4387075}" type="datetimeFigureOut">
              <a:rPr lang="en-US" smtClean="0"/>
              <a:pPr/>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1183CD-A0C4-4FCD-B52B-BF45CFCA16F9}" type="slidenum">
              <a:rPr lang="en-US" smtClean="0"/>
              <a:pPr/>
              <a:t>‹#›</a:t>
            </a:fld>
            <a:endParaRPr lang="en-US"/>
          </a:p>
        </p:txBody>
      </p:sp>
    </p:spTree>
    <p:extLst>
      <p:ext uri="{BB962C8B-B14F-4D97-AF65-F5344CB8AC3E}">
        <p14:creationId xmlns:p14="http://schemas.microsoft.com/office/powerpoint/2010/main" val="1979592207"/>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3869A-CC95-485D-B935-0AF4F4387075}" type="datetimeFigureOut">
              <a:rPr lang="en-US" smtClean="0"/>
              <a:pPr/>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1183CD-A0C4-4FCD-B52B-BF45CFCA16F9}" type="slidenum">
              <a:rPr lang="en-US" smtClean="0"/>
              <a:pPr/>
              <a:t>‹#›</a:t>
            </a:fld>
            <a:endParaRPr lang="en-US"/>
          </a:p>
        </p:txBody>
      </p:sp>
    </p:spTree>
    <p:extLst>
      <p:ext uri="{BB962C8B-B14F-4D97-AF65-F5344CB8AC3E}">
        <p14:creationId xmlns:p14="http://schemas.microsoft.com/office/powerpoint/2010/main" val="3534622534"/>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63869A-CC95-485D-B935-0AF4F4387075}" type="datetimeFigureOut">
              <a:rPr lang="en-US" smtClean="0"/>
              <a:pPr/>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183CD-A0C4-4FCD-B52B-BF45CFCA16F9}" type="slidenum">
              <a:rPr lang="en-US" smtClean="0"/>
              <a:pPr/>
              <a:t>‹#›</a:t>
            </a:fld>
            <a:endParaRPr lang="en-US"/>
          </a:p>
        </p:txBody>
      </p:sp>
    </p:spTree>
    <p:extLst>
      <p:ext uri="{BB962C8B-B14F-4D97-AF65-F5344CB8AC3E}">
        <p14:creationId xmlns:p14="http://schemas.microsoft.com/office/powerpoint/2010/main" val="2307548103"/>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63869A-CC95-485D-B935-0AF4F4387075}" type="datetimeFigureOut">
              <a:rPr lang="en-US" smtClean="0"/>
              <a:pPr/>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183CD-A0C4-4FCD-B52B-BF45CFCA16F9}" type="slidenum">
              <a:rPr lang="en-US" smtClean="0"/>
              <a:pPr/>
              <a:t>‹#›</a:t>
            </a:fld>
            <a:endParaRPr lang="en-US"/>
          </a:p>
        </p:txBody>
      </p:sp>
    </p:spTree>
    <p:extLst>
      <p:ext uri="{BB962C8B-B14F-4D97-AF65-F5344CB8AC3E}">
        <p14:creationId xmlns:p14="http://schemas.microsoft.com/office/powerpoint/2010/main" val="838500800"/>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3869A-CC95-485D-B935-0AF4F4387075}" type="datetimeFigureOut">
              <a:rPr lang="en-US" smtClean="0"/>
              <a:pPr/>
              <a:t>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183CD-A0C4-4FCD-B52B-BF45CFCA16F9}" type="slidenum">
              <a:rPr lang="en-US" smtClean="0"/>
              <a:pPr/>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02" y="-767751"/>
            <a:ext cx="12201202" cy="7625751"/>
          </a:xfrm>
          <a:prstGeom prst="rect">
            <a:avLst/>
          </a:prstGeom>
        </p:spPr>
      </p:pic>
    </p:spTree>
    <p:extLst>
      <p:ext uri="{BB962C8B-B14F-4D97-AF65-F5344CB8AC3E}">
        <p14:creationId xmlns:p14="http://schemas.microsoft.com/office/powerpoint/2010/main" val="646098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Depression and Anxiety</a:t>
            </a:r>
          </a:p>
        </p:txBody>
      </p:sp>
      <p:sp>
        <p:nvSpPr>
          <p:cNvPr id="3" name="Content Placeholder 2"/>
          <p:cNvSpPr>
            <a:spLocks noGrp="1"/>
          </p:cNvSpPr>
          <p:nvPr>
            <p:ph idx="1"/>
          </p:nvPr>
        </p:nvSpPr>
        <p:spPr>
          <a:xfrm>
            <a:off x="838200" y="1505741"/>
            <a:ext cx="10515600" cy="3340402"/>
          </a:xfrm>
          <a:solidFill>
            <a:schemeClr val="bg1"/>
          </a:solidFill>
          <a:ln w="57150">
            <a:solidFill>
              <a:schemeClr val="tx1">
                <a:lumMod val="50000"/>
                <a:lumOff val="50000"/>
              </a:schemeClr>
            </a:solidFill>
          </a:ln>
        </p:spPr>
        <p:txBody>
          <a:bodyPr wrap="square">
            <a:spAutoFit/>
          </a:bodyPr>
          <a:lstStyle/>
          <a:p>
            <a:pPr marL="0" indent="0" algn="ctr">
              <a:buNone/>
            </a:pPr>
            <a:endParaRPr lang="en-US" b="0" i="0" dirty="0">
              <a:latin typeface="+mn-lt"/>
              <a:cs typeface="+mn-cs"/>
            </a:endParaRPr>
          </a:p>
          <a:p>
            <a:pPr marL="0" indent="0" algn="ctr">
              <a:buNone/>
            </a:pPr>
            <a:r>
              <a:rPr lang="en-US" b="0" i="0" dirty="0">
                <a:latin typeface="+mn-lt"/>
                <a:cs typeface="+mn-cs"/>
              </a:rPr>
              <a:t>As we have seen, the most common emotional problems experienced by people as a result of the changes to our lives brought about by the pandemic are depression (low mood) and anxiety</a:t>
            </a:r>
          </a:p>
          <a:p>
            <a:pPr marL="0" indent="0" algn="ctr">
              <a:buNone/>
            </a:pPr>
            <a:endParaRPr lang="en-US" b="0" i="0" dirty="0">
              <a:latin typeface="+mn-lt"/>
              <a:cs typeface="+mn-cs"/>
            </a:endParaRPr>
          </a:p>
        </p:txBody>
      </p:sp>
    </p:spTree>
    <p:extLst>
      <p:ext uri="{BB962C8B-B14F-4D97-AF65-F5344CB8AC3E}">
        <p14:creationId xmlns:p14="http://schemas.microsoft.com/office/powerpoint/2010/main" val="3056781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Main Symptoms of Anxiety (1)</a:t>
            </a:r>
          </a:p>
        </p:txBody>
      </p:sp>
      <p:sp>
        <p:nvSpPr>
          <p:cNvPr id="3" name="Content Placeholder 2"/>
          <p:cNvSpPr>
            <a:spLocks noGrp="1"/>
          </p:cNvSpPr>
          <p:nvPr>
            <p:ph idx="1"/>
          </p:nvPr>
        </p:nvSpPr>
        <p:spPr>
          <a:xfrm>
            <a:off x="838200" y="1154096"/>
            <a:ext cx="10515600" cy="4570482"/>
          </a:xfrm>
          <a:solidFill>
            <a:schemeClr val="bg1"/>
          </a:solidFill>
          <a:ln w="57150">
            <a:solidFill>
              <a:schemeClr val="tx1">
                <a:lumMod val="50000"/>
                <a:lumOff val="50000"/>
              </a:schemeClr>
            </a:solidFill>
          </a:ln>
        </p:spPr>
        <p:txBody>
          <a:bodyPr vert="horz" wrap="square" lIns="91440" tIns="45720" rIns="91440" bIns="45720" rtlCol="0">
            <a:spAutoFit/>
          </a:bodyPr>
          <a:lstStyle/>
          <a:p>
            <a:pPr marL="0" indent="0">
              <a:buNone/>
            </a:pPr>
            <a:r>
              <a:rPr lang="en-US" sz="2000" b="0" i="0" dirty="0">
                <a:latin typeface="+mn-lt"/>
                <a:cs typeface="+mn-cs"/>
              </a:rPr>
              <a:t>It's normal to feel anxious from time to time, especially if life is stressful. However, excessive, ongoing anxiety and worry that are difficult to control and interfere with day-to-day activities may be a sign of generalized anxiety disorder:</a:t>
            </a:r>
          </a:p>
          <a:p>
            <a:r>
              <a:rPr lang="en-US" sz="1800" b="0" i="0" dirty="0">
                <a:latin typeface="+mn-lt"/>
                <a:cs typeface="+mn-cs"/>
              </a:rPr>
              <a:t>Persistent worrying or anxiety about a number of areas that are out of proportion to the impact of the events</a:t>
            </a:r>
          </a:p>
          <a:p>
            <a:r>
              <a:rPr lang="en-US" sz="1800" b="0" i="0" dirty="0">
                <a:latin typeface="+mn-lt"/>
                <a:cs typeface="+mn-cs"/>
              </a:rPr>
              <a:t>Overthinking plans and solutions to all possible worst-case outcomes</a:t>
            </a:r>
          </a:p>
          <a:p>
            <a:r>
              <a:rPr lang="en-US" sz="1800" b="0" i="0" dirty="0">
                <a:latin typeface="+mn-lt"/>
                <a:cs typeface="+mn-cs"/>
              </a:rPr>
              <a:t>Perceiving situations and events as threatening, even when they aren't</a:t>
            </a:r>
          </a:p>
          <a:p>
            <a:r>
              <a:rPr lang="en-US" sz="1800" b="0" i="0" dirty="0">
                <a:latin typeface="+mn-lt"/>
                <a:cs typeface="+mn-cs"/>
              </a:rPr>
              <a:t>Difficulty handling uncertainty</a:t>
            </a:r>
          </a:p>
          <a:p>
            <a:r>
              <a:rPr lang="en-US" sz="1800" b="0" i="0" dirty="0">
                <a:latin typeface="+mn-lt"/>
                <a:cs typeface="+mn-cs"/>
              </a:rPr>
              <a:t>Indecisiveness and fear of making the wrong decision</a:t>
            </a:r>
          </a:p>
          <a:p>
            <a:r>
              <a:rPr lang="en-US" sz="1800" b="0" i="0" dirty="0">
                <a:latin typeface="+mn-lt"/>
                <a:cs typeface="+mn-cs"/>
              </a:rPr>
              <a:t>Inability to set aside or let go of a worry</a:t>
            </a:r>
          </a:p>
          <a:p>
            <a:r>
              <a:rPr lang="en-US" sz="1800" b="0" i="0" dirty="0">
                <a:latin typeface="+mn-lt"/>
                <a:cs typeface="+mn-cs"/>
              </a:rPr>
              <a:t>Inability to relax, feeling restless, and feeling keyed up or on edge</a:t>
            </a:r>
          </a:p>
          <a:p>
            <a:r>
              <a:rPr lang="en-US" sz="1800" b="0" i="0" dirty="0">
                <a:latin typeface="+mn-lt"/>
                <a:cs typeface="+mn-cs"/>
              </a:rPr>
              <a:t>Difficulty concentrating, or the feeling that your mind "goes blank"</a:t>
            </a:r>
          </a:p>
          <a:p>
            <a:r>
              <a:rPr lang="en-US" sz="1800" b="0" i="0" dirty="0">
                <a:latin typeface="+mn-lt"/>
                <a:cs typeface="+mn-cs"/>
              </a:rPr>
              <a:t>Irritability</a:t>
            </a:r>
          </a:p>
        </p:txBody>
      </p:sp>
    </p:spTree>
    <p:extLst>
      <p:ext uri="{BB962C8B-B14F-4D97-AF65-F5344CB8AC3E}">
        <p14:creationId xmlns:p14="http://schemas.microsoft.com/office/powerpoint/2010/main" val="3916505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Main Symptoms of Anxiety (2)</a:t>
            </a:r>
          </a:p>
        </p:txBody>
      </p:sp>
      <p:sp>
        <p:nvSpPr>
          <p:cNvPr id="3" name="Content Placeholder 2"/>
          <p:cNvSpPr>
            <a:spLocks noGrp="1"/>
          </p:cNvSpPr>
          <p:nvPr>
            <p:ph idx="1"/>
          </p:nvPr>
        </p:nvSpPr>
        <p:spPr>
          <a:xfrm>
            <a:off x="838200" y="1154096"/>
            <a:ext cx="10515600" cy="4487382"/>
          </a:xfrm>
          <a:solidFill>
            <a:schemeClr val="bg1"/>
          </a:solidFill>
          <a:ln w="57150">
            <a:solidFill>
              <a:schemeClr val="tx1">
                <a:lumMod val="50000"/>
                <a:lumOff val="50000"/>
              </a:schemeClr>
            </a:solidFill>
          </a:ln>
        </p:spPr>
        <p:txBody>
          <a:bodyPr vert="horz" wrap="square" lIns="91440" tIns="45720" rIns="91440" bIns="45720" rtlCol="0">
            <a:spAutoFit/>
          </a:bodyPr>
          <a:lstStyle/>
          <a:p>
            <a:pPr marL="0" indent="0">
              <a:buNone/>
            </a:pPr>
            <a:r>
              <a:rPr lang="en-US" sz="1800" b="0" i="0" dirty="0">
                <a:latin typeface="+mn-lt"/>
                <a:cs typeface="+mn-cs"/>
              </a:rPr>
              <a:t>Physical signs and symptoms may include:</a:t>
            </a:r>
          </a:p>
          <a:p>
            <a:r>
              <a:rPr lang="en-US" sz="1800" b="0" i="0" dirty="0">
                <a:latin typeface="+mn-lt"/>
                <a:cs typeface="+mn-cs"/>
              </a:rPr>
              <a:t>Fatigue</a:t>
            </a:r>
          </a:p>
          <a:p>
            <a:r>
              <a:rPr lang="en-US" sz="1800" b="0" i="0" dirty="0">
                <a:latin typeface="+mn-lt"/>
                <a:cs typeface="+mn-cs"/>
              </a:rPr>
              <a:t>Trouble sleeping</a:t>
            </a:r>
          </a:p>
          <a:p>
            <a:r>
              <a:rPr lang="en-US" sz="1800" b="0" i="0" dirty="0">
                <a:latin typeface="+mn-lt"/>
                <a:cs typeface="+mn-cs"/>
              </a:rPr>
              <a:t>Muscle tension or muscle aches</a:t>
            </a:r>
          </a:p>
          <a:p>
            <a:r>
              <a:rPr lang="en-US" sz="1800" b="0" i="0" dirty="0">
                <a:latin typeface="+mn-lt"/>
                <a:cs typeface="+mn-cs"/>
              </a:rPr>
              <a:t>Trembling, feeling twitchy</a:t>
            </a:r>
          </a:p>
          <a:p>
            <a:r>
              <a:rPr lang="en-US" sz="1800" b="0" i="0" dirty="0">
                <a:latin typeface="+mn-lt"/>
                <a:cs typeface="+mn-cs"/>
              </a:rPr>
              <a:t>Nervousness or being easily startled</a:t>
            </a:r>
          </a:p>
          <a:p>
            <a:r>
              <a:rPr lang="en-US" sz="1800" b="0" i="0" dirty="0">
                <a:latin typeface="+mn-lt"/>
                <a:cs typeface="+mn-cs"/>
              </a:rPr>
              <a:t>Sweating</a:t>
            </a:r>
          </a:p>
          <a:p>
            <a:r>
              <a:rPr lang="en-US" sz="1800" b="0" i="0" dirty="0">
                <a:latin typeface="+mn-lt"/>
                <a:cs typeface="+mn-cs"/>
              </a:rPr>
              <a:t>Nausea, diarrhea or irritable bowel syndrome</a:t>
            </a:r>
          </a:p>
          <a:p>
            <a:pPr marL="0" indent="0">
              <a:buNone/>
            </a:pPr>
            <a:r>
              <a:rPr lang="en-US" sz="1800" b="0" i="0" dirty="0">
                <a:latin typeface="+mn-lt"/>
                <a:cs typeface="+mn-cs"/>
              </a:rPr>
              <a:t>There may be times when worries don't completely consume a sufferer, but they still feel anxious even when there's no apparent reason. For example, they may feel intense worry about their safety or that of their loved ones, or they may have a general sense that something bad is about to happen.</a:t>
            </a:r>
          </a:p>
          <a:p>
            <a:pPr marL="0" indent="0">
              <a:buNone/>
            </a:pPr>
            <a:r>
              <a:rPr lang="en-US" sz="1800" b="0" i="0" dirty="0">
                <a:latin typeface="+mn-lt"/>
                <a:cs typeface="+mn-cs"/>
              </a:rPr>
              <a:t>Anxiety, worry or physical symptoms often cause significant distress in social, work or other areas of people’s lives. Worries can shift from one concern to another and may change with time and age.</a:t>
            </a:r>
          </a:p>
        </p:txBody>
      </p:sp>
    </p:spTree>
    <p:extLst>
      <p:ext uri="{BB962C8B-B14F-4D97-AF65-F5344CB8AC3E}">
        <p14:creationId xmlns:p14="http://schemas.microsoft.com/office/powerpoint/2010/main" val="2821432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Anxiety in Children and Teenagers</a:t>
            </a:r>
          </a:p>
        </p:txBody>
      </p:sp>
      <p:sp>
        <p:nvSpPr>
          <p:cNvPr id="3" name="Content Placeholder 2"/>
          <p:cNvSpPr>
            <a:spLocks noGrp="1"/>
          </p:cNvSpPr>
          <p:nvPr>
            <p:ph idx="1"/>
          </p:nvPr>
        </p:nvSpPr>
        <p:spPr>
          <a:xfrm>
            <a:off x="838200" y="1079613"/>
            <a:ext cx="10515600" cy="4512004"/>
          </a:xfrm>
          <a:solidFill>
            <a:schemeClr val="bg1"/>
          </a:solidFill>
          <a:ln w="57150">
            <a:solidFill>
              <a:schemeClr val="tx1">
                <a:lumMod val="50000"/>
                <a:lumOff val="50000"/>
              </a:schemeClr>
            </a:solidFill>
          </a:ln>
        </p:spPr>
        <p:txBody>
          <a:bodyPr vert="horz" wrap="square" lIns="91440" tIns="45720" rIns="91440" bIns="45720" rtlCol="0">
            <a:spAutoFit/>
          </a:bodyPr>
          <a:lstStyle/>
          <a:p>
            <a:pPr marL="0" indent="0">
              <a:buNone/>
            </a:pPr>
            <a:r>
              <a:rPr lang="en-US" sz="1600" b="0" i="0" dirty="0">
                <a:latin typeface="+mn-lt"/>
                <a:cs typeface="+mn-cs"/>
              </a:rPr>
              <a:t>Children and teenagers may have similar worries to adults, but also may have excessive worries about:</a:t>
            </a:r>
          </a:p>
          <a:p>
            <a:r>
              <a:rPr lang="en-US" sz="1600" b="0" i="0" dirty="0">
                <a:latin typeface="+mn-lt"/>
                <a:cs typeface="+mn-cs"/>
              </a:rPr>
              <a:t>Performance at school or sporting events</a:t>
            </a:r>
          </a:p>
          <a:p>
            <a:r>
              <a:rPr lang="en-US" sz="1600" b="0" i="0" dirty="0">
                <a:latin typeface="+mn-lt"/>
                <a:cs typeface="+mn-cs"/>
              </a:rPr>
              <a:t>Family members' safety</a:t>
            </a:r>
          </a:p>
          <a:p>
            <a:r>
              <a:rPr lang="en-US" sz="1600" b="0" i="0" dirty="0">
                <a:latin typeface="+mn-lt"/>
                <a:cs typeface="+mn-cs"/>
              </a:rPr>
              <a:t>Being on time (punctuality)</a:t>
            </a:r>
          </a:p>
          <a:p>
            <a:r>
              <a:rPr lang="en-US" sz="1600" b="0" i="0" dirty="0">
                <a:latin typeface="+mn-lt"/>
                <a:cs typeface="+mn-cs"/>
              </a:rPr>
              <a:t>Earthquakes, nuclear war or other catastrophic events</a:t>
            </a:r>
          </a:p>
          <a:p>
            <a:pPr marL="0" indent="0">
              <a:buNone/>
            </a:pPr>
            <a:r>
              <a:rPr lang="en-US" sz="1600" b="0" i="0" dirty="0">
                <a:latin typeface="+mn-lt"/>
                <a:cs typeface="+mn-cs"/>
              </a:rPr>
              <a:t>A child or teen with excessive worry may:</a:t>
            </a:r>
          </a:p>
          <a:p>
            <a:r>
              <a:rPr lang="en-US" sz="1600" b="0" i="0" dirty="0">
                <a:latin typeface="+mn-lt"/>
                <a:cs typeface="+mn-cs"/>
              </a:rPr>
              <a:t>Feel overly anxious to fit in</a:t>
            </a:r>
          </a:p>
          <a:p>
            <a:r>
              <a:rPr lang="en-US" sz="1600" b="0" i="0" dirty="0">
                <a:latin typeface="+mn-lt"/>
                <a:cs typeface="+mn-cs"/>
              </a:rPr>
              <a:t>Be a perfectionist; redo tasks because they aren't perfect the first time</a:t>
            </a:r>
          </a:p>
          <a:p>
            <a:r>
              <a:rPr lang="en-US" sz="1600" b="0" i="0" dirty="0">
                <a:latin typeface="+mn-lt"/>
                <a:cs typeface="+mn-cs"/>
              </a:rPr>
              <a:t>Spend excessive time doing homework</a:t>
            </a:r>
          </a:p>
          <a:p>
            <a:r>
              <a:rPr lang="en-US" sz="1600" b="0" i="0" dirty="0">
                <a:latin typeface="+mn-lt"/>
                <a:cs typeface="+mn-cs"/>
              </a:rPr>
              <a:t>Lack confidence</a:t>
            </a:r>
          </a:p>
          <a:p>
            <a:r>
              <a:rPr lang="en-US" sz="1600" b="0" i="0" dirty="0">
                <a:latin typeface="+mn-lt"/>
                <a:cs typeface="+mn-cs"/>
              </a:rPr>
              <a:t>Strive for approval and require a lot of reassurance about performance</a:t>
            </a:r>
          </a:p>
          <a:p>
            <a:r>
              <a:rPr lang="en-US" sz="1600" b="0" i="0" dirty="0">
                <a:latin typeface="+mn-lt"/>
                <a:cs typeface="+mn-cs"/>
              </a:rPr>
              <a:t>Have frequent stomachaches or other physical complaints</a:t>
            </a:r>
          </a:p>
          <a:p>
            <a:r>
              <a:rPr lang="en-US" sz="1600" b="0" i="0" dirty="0">
                <a:latin typeface="+mn-lt"/>
                <a:cs typeface="+mn-cs"/>
              </a:rPr>
              <a:t>Avoid going to school or avoid social situations</a:t>
            </a:r>
          </a:p>
        </p:txBody>
      </p:sp>
    </p:spTree>
    <p:extLst>
      <p:ext uri="{BB962C8B-B14F-4D97-AF65-F5344CB8AC3E}">
        <p14:creationId xmlns:p14="http://schemas.microsoft.com/office/powerpoint/2010/main" val="2494474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Problems caused by Anxiety</a:t>
            </a:r>
          </a:p>
        </p:txBody>
      </p:sp>
      <p:sp>
        <p:nvSpPr>
          <p:cNvPr id="3" name="Content Placeholder 2"/>
          <p:cNvSpPr>
            <a:spLocks noGrp="1"/>
          </p:cNvSpPr>
          <p:nvPr>
            <p:ph idx="1"/>
          </p:nvPr>
        </p:nvSpPr>
        <p:spPr>
          <a:xfrm>
            <a:off x="838200" y="1381453"/>
            <a:ext cx="10515600" cy="4117024"/>
          </a:xfrm>
          <a:solidFill>
            <a:schemeClr val="bg1"/>
          </a:solidFill>
          <a:ln w="57150">
            <a:solidFill>
              <a:schemeClr val="tx1">
                <a:lumMod val="50000"/>
                <a:lumOff val="50000"/>
              </a:schemeClr>
            </a:solidFill>
          </a:ln>
        </p:spPr>
        <p:txBody>
          <a:bodyPr vert="horz" wrap="square" lIns="91440" tIns="45720" rIns="91440" bIns="45720" rtlCol="0">
            <a:spAutoFit/>
          </a:bodyPr>
          <a:lstStyle/>
          <a:p>
            <a:pPr marL="0" indent="0">
              <a:buNone/>
            </a:pPr>
            <a:r>
              <a:rPr lang="en-US" sz="1800" b="0" i="0" dirty="0">
                <a:latin typeface="+mn-lt"/>
                <a:cs typeface="+mn-cs"/>
              </a:rPr>
              <a:t>Having generalized anxiety disorder can be disabling. It can:</a:t>
            </a:r>
          </a:p>
          <a:p>
            <a:r>
              <a:rPr lang="en-US" sz="1800" b="0" i="0" dirty="0">
                <a:latin typeface="+mn-lt"/>
                <a:cs typeface="+mn-cs"/>
              </a:rPr>
              <a:t>Impair a sufferer’s ability to perform tasks quickly and efficiently because they have trouble concentrating</a:t>
            </a:r>
          </a:p>
          <a:p>
            <a:r>
              <a:rPr lang="en-US" sz="1800" b="0" i="0" dirty="0">
                <a:latin typeface="+mn-lt"/>
                <a:cs typeface="+mn-cs"/>
              </a:rPr>
              <a:t>Take up time and focus from other activities</a:t>
            </a:r>
          </a:p>
          <a:p>
            <a:r>
              <a:rPr lang="en-US" sz="1800" b="0" i="0" dirty="0">
                <a:latin typeface="+mn-lt"/>
                <a:cs typeface="+mn-cs"/>
              </a:rPr>
              <a:t>Sap sufferer’s energy</a:t>
            </a:r>
          </a:p>
          <a:p>
            <a:r>
              <a:rPr lang="en-US" sz="1800" b="0" i="0" dirty="0">
                <a:latin typeface="+mn-lt"/>
                <a:cs typeface="+mn-cs"/>
              </a:rPr>
              <a:t>Increase sufferer’s risk of depression</a:t>
            </a:r>
          </a:p>
          <a:p>
            <a:pPr marL="0" indent="0">
              <a:buNone/>
            </a:pPr>
            <a:r>
              <a:rPr lang="en-US" sz="1800" b="0" i="0" dirty="0">
                <a:latin typeface="+mn-lt"/>
                <a:cs typeface="+mn-cs"/>
              </a:rPr>
              <a:t>Generalized anxiety disorder can also lead to or worsen other physical health conditions, such as:</a:t>
            </a:r>
          </a:p>
          <a:p>
            <a:r>
              <a:rPr lang="en-US" sz="1800" b="0" i="0" dirty="0">
                <a:latin typeface="+mn-lt"/>
                <a:cs typeface="+mn-cs"/>
              </a:rPr>
              <a:t>Digestive or bowel problems, such as irritable bowel syndrome or ulcers</a:t>
            </a:r>
          </a:p>
          <a:p>
            <a:r>
              <a:rPr lang="en-US" sz="1800" b="0" i="0" dirty="0">
                <a:latin typeface="+mn-lt"/>
                <a:cs typeface="+mn-cs"/>
              </a:rPr>
              <a:t>Headaches and migraines</a:t>
            </a:r>
          </a:p>
          <a:p>
            <a:r>
              <a:rPr lang="en-US" sz="1800" b="0" i="0" dirty="0">
                <a:latin typeface="+mn-lt"/>
                <a:cs typeface="+mn-cs"/>
              </a:rPr>
              <a:t>Chronic pain and illness</a:t>
            </a:r>
          </a:p>
          <a:p>
            <a:r>
              <a:rPr lang="en-US" sz="1800" b="0" i="0" dirty="0">
                <a:latin typeface="+mn-lt"/>
                <a:cs typeface="+mn-cs"/>
              </a:rPr>
              <a:t>Sleep problems and insomnia</a:t>
            </a:r>
          </a:p>
          <a:p>
            <a:r>
              <a:rPr lang="en-US" sz="1800" b="0" i="0" dirty="0">
                <a:latin typeface="+mn-lt"/>
                <a:cs typeface="+mn-cs"/>
              </a:rPr>
              <a:t>Heart-health issues</a:t>
            </a:r>
          </a:p>
        </p:txBody>
      </p:sp>
    </p:spTree>
    <p:extLst>
      <p:ext uri="{BB962C8B-B14F-4D97-AF65-F5344CB8AC3E}">
        <p14:creationId xmlns:p14="http://schemas.microsoft.com/office/powerpoint/2010/main" val="3303875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Treatments for Anxiety</a:t>
            </a:r>
          </a:p>
        </p:txBody>
      </p:sp>
      <p:sp>
        <p:nvSpPr>
          <p:cNvPr id="3" name="Content Placeholder 2"/>
          <p:cNvSpPr>
            <a:spLocks noGrp="1"/>
          </p:cNvSpPr>
          <p:nvPr>
            <p:ph idx="1"/>
          </p:nvPr>
        </p:nvSpPr>
        <p:spPr>
          <a:xfrm>
            <a:off x="838200" y="1310431"/>
            <a:ext cx="10515600" cy="4341701"/>
          </a:xfrm>
          <a:solidFill>
            <a:schemeClr val="bg1"/>
          </a:solidFill>
          <a:ln w="57150">
            <a:solidFill>
              <a:schemeClr val="tx1">
                <a:lumMod val="50000"/>
                <a:lumOff val="50000"/>
              </a:schemeClr>
            </a:solidFill>
          </a:ln>
        </p:spPr>
        <p:txBody>
          <a:bodyPr vert="horz" wrap="square" lIns="91440" tIns="45720" rIns="91440" bIns="45720" rtlCol="0">
            <a:spAutoFit/>
          </a:bodyPr>
          <a:lstStyle/>
          <a:p>
            <a:pPr marL="0" indent="0">
              <a:buNone/>
            </a:pPr>
            <a:r>
              <a:rPr lang="en-US" sz="2200" b="0" i="0" dirty="0">
                <a:latin typeface="+mn-lt"/>
                <a:cs typeface="+mn-cs"/>
              </a:rPr>
              <a:t>Like depression, anxiety is often treated using talking therapy. </a:t>
            </a:r>
          </a:p>
          <a:p>
            <a:pPr marL="0" indent="0">
              <a:buNone/>
            </a:pPr>
            <a:r>
              <a:rPr lang="en-US" sz="2200" b="0" i="0" dirty="0">
                <a:latin typeface="+mn-lt"/>
                <a:cs typeface="+mn-cs"/>
              </a:rPr>
              <a:t>Cognitive behavioral therapy (CBT) is effective for anxiety disorders and is a first line treatment. </a:t>
            </a:r>
          </a:p>
          <a:p>
            <a:pPr marL="0" indent="0">
              <a:buNone/>
            </a:pPr>
            <a:r>
              <a:rPr lang="en-US" sz="2200" b="0" i="0" dirty="0">
                <a:latin typeface="+mn-lt"/>
                <a:cs typeface="+mn-cs"/>
              </a:rPr>
              <a:t>While evidence for mental health apps is promising it is preliminary.</a:t>
            </a:r>
          </a:p>
          <a:p>
            <a:pPr marL="0" indent="0">
              <a:buNone/>
            </a:pPr>
            <a:r>
              <a:rPr lang="en-US" sz="2200" b="0" i="0" dirty="0">
                <a:latin typeface="+mn-lt"/>
                <a:cs typeface="+mn-cs"/>
              </a:rPr>
              <a:t>Self-help books can contribute to the treatment of people with anxiety disorders.</a:t>
            </a:r>
          </a:p>
          <a:p>
            <a:pPr marL="0" indent="0">
              <a:buNone/>
            </a:pPr>
            <a:r>
              <a:rPr lang="en-US" sz="2200" b="0" i="0" dirty="0">
                <a:latin typeface="+mn-lt"/>
                <a:cs typeface="+mn-cs"/>
              </a:rPr>
              <a:t>Mindfulness based programs also appear to be effective for managing anxiety disorders.</a:t>
            </a:r>
          </a:p>
          <a:p>
            <a:pPr marL="0" indent="0">
              <a:buNone/>
            </a:pPr>
            <a:r>
              <a:rPr lang="en-US" sz="2200" b="0" i="0" dirty="0">
                <a:latin typeface="+mn-lt"/>
                <a:cs typeface="+mn-cs"/>
              </a:rPr>
              <a:t>Antidepressant medications are first line choices for generalized anxiety disorder.</a:t>
            </a:r>
          </a:p>
          <a:p>
            <a:pPr marL="0" indent="0">
              <a:buNone/>
            </a:pPr>
            <a:r>
              <a:rPr lang="en-US" sz="2200" b="0" i="0" dirty="0">
                <a:latin typeface="+mn-lt"/>
                <a:cs typeface="+mn-cs"/>
              </a:rPr>
              <a:t>If they are effective, it is recommended that they be continued for at least a year. Stopping these medications results in a greater risk of relapse.</a:t>
            </a:r>
          </a:p>
          <a:p>
            <a:pPr marL="0" indent="0">
              <a:buNone/>
            </a:pPr>
            <a:r>
              <a:rPr lang="en-US" sz="2200" b="0" i="0" dirty="0">
                <a:latin typeface="+mn-lt"/>
                <a:cs typeface="+mn-cs"/>
              </a:rPr>
              <a:t>There is also evidence that benzodiazepines including diazepam and clonazepam are effective but these have fallen out of favor due to the risk of dependence and abuse.</a:t>
            </a:r>
          </a:p>
        </p:txBody>
      </p:sp>
    </p:spTree>
    <p:extLst>
      <p:ext uri="{BB962C8B-B14F-4D97-AF65-F5344CB8AC3E}">
        <p14:creationId xmlns:p14="http://schemas.microsoft.com/office/powerpoint/2010/main" val="2644558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Deali</a:t>
            </a:r>
            <a:r>
              <a:rPr lang="en-US" dirty="0"/>
              <a:t>ng with Your Emotional Responses to this Pandemic</a:t>
            </a:r>
            <a:endParaRPr lang="en-US" b="1" dirty="0"/>
          </a:p>
        </p:txBody>
      </p:sp>
      <p:sp>
        <p:nvSpPr>
          <p:cNvPr id="3" name="Content Placeholder 2"/>
          <p:cNvSpPr>
            <a:spLocks noGrp="1"/>
          </p:cNvSpPr>
          <p:nvPr>
            <p:ph idx="1"/>
          </p:nvPr>
        </p:nvSpPr>
        <p:spPr>
          <a:xfrm>
            <a:off x="838200" y="1496863"/>
            <a:ext cx="10515600" cy="3322961"/>
          </a:xfrm>
          <a:solidFill>
            <a:schemeClr val="bg1"/>
          </a:solidFill>
          <a:ln w="57150">
            <a:solidFill>
              <a:schemeClr val="tx1">
                <a:lumMod val="50000"/>
                <a:lumOff val="50000"/>
              </a:schemeClr>
            </a:solidFill>
          </a:ln>
        </p:spPr>
        <p:txBody>
          <a:bodyPr vert="horz" wrap="square" lIns="91440" tIns="45720" rIns="91440" bIns="45720" rtlCol="0">
            <a:spAutoFit/>
          </a:bodyPr>
          <a:lstStyle/>
          <a:p>
            <a:pPr marL="0" indent="0">
              <a:buNone/>
            </a:pPr>
            <a:r>
              <a:rPr lang="en-US" sz="2800" b="0" i="0" dirty="0">
                <a:latin typeface="+mn-lt"/>
                <a:cs typeface="+mn-cs"/>
              </a:rPr>
              <a:t>If you, a loved one, or someone you know have experienced some of the symptoms mentioned already, you or they may be reacting to what has been happening in our world during the past 12 months or so.</a:t>
            </a:r>
          </a:p>
          <a:p>
            <a:pPr marL="0" indent="0">
              <a:buNone/>
            </a:pPr>
            <a:r>
              <a:rPr lang="en-US" sz="2800" b="0" i="0" dirty="0">
                <a:latin typeface="+mn-lt"/>
                <a:cs typeface="+mn-cs"/>
              </a:rPr>
              <a:t>You may not have all of the symptoms, and may not meet all of the criteria for one of the conditions described above, but if you are finding yourself feeling distressed, anxious or unhappy, or have a mild version of either of these conditions, it’s important to take steps to look after yourself and to know how to find help</a:t>
            </a:r>
          </a:p>
        </p:txBody>
      </p:sp>
    </p:spTree>
    <p:extLst>
      <p:ext uri="{BB962C8B-B14F-4D97-AF65-F5344CB8AC3E}">
        <p14:creationId xmlns:p14="http://schemas.microsoft.com/office/powerpoint/2010/main" val="2137552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Getting Help</a:t>
            </a:r>
          </a:p>
        </p:txBody>
      </p:sp>
      <p:sp>
        <p:nvSpPr>
          <p:cNvPr id="3" name="Content Placeholder 2"/>
          <p:cNvSpPr>
            <a:spLocks noGrp="1"/>
          </p:cNvSpPr>
          <p:nvPr>
            <p:ph idx="1"/>
          </p:nvPr>
        </p:nvSpPr>
        <p:spPr>
          <a:xfrm>
            <a:off x="838200" y="1496863"/>
            <a:ext cx="10515600" cy="2879763"/>
          </a:xfrm>
          <a:solidFill>
            <a:schemeClr val="bg1"/>
          </a:solidFill>
          <a:ln w="57150">
            <a:solidFill>
              <a:schemeClr val="tx1">
                <a:lumMod val="50000"/>
                <a:lumOff val="50000"/>
              </a:schemeClr>
            </a:solidFill>
          </a:ln>
        </p:spPr>
        <p:txBody>
          <a:bodyPr vert="horz" wrap="square" lIns="91440" tIns="45720" rIns="91440" bIns="45720" rtlCol="0">
            <a:spAutoFit/>
          </a:bodyPr>
          <a:lstStyle/>
          <a:p>
            <a:pPr marL="0" indent="0">
              <a:buNone/>
            </a:pPr>
            <a:r>
              <a:rPr lang="en-US" sz="3200" b="0" i="0" dirty="0">
                <a:latin typeface="+mn-lt"/>
                <a:cs typeface="+mn-cs"/>
              </a:rPr>
              <a:t>If you feel anxious or depressed, make an appointment to see your doctor or a mental health professional as soon as you can.</a:t>
            </a:r>
          </a:p>
          <a:p>
            <a:pPr marL="0" indent="0">
              <a:buNone/>
            </a:pPr>
            <a:r>
              <a:rPr lang="en-US" sz="3200" b="0" i="0" dirty="0">
                <a:latin typeface="+mn-lt"/>
                <a:cs typeface="+mn-cs"/>
              </a:rPr>
              <a:t>If you're reluctant to seek treatment, talk to a friend or loved one, any health care professional, a faith leader, or someone else you trust.</a:t>
            </a:r>
          </a:p>
        </p:txBody>
      </p:sp>
    </p:spTree>
    <p:extLst>
      <p:ext uri="{BB962C8B-B14F-4D97-AF65-F5344CB8AC3E}">
        <p14:creationId xmlns:p14="http://schemas.microsoft.com/office/powerpoint/2010/main" val="2730562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Looking After Yourself</a:t>
            </a:r>
          </a:p>
        </p:txBody>
      </p:sp>
      <p:sp>
        <p:nvSpPr>
          <p:cNvPr id="3" name="Content Placeholder 2"/>
          <p:cNvSpPr>
            <a:spLocks noGrp="1"/>
          </p:cNvSpPr>
          <p:nvPr>
            <p:ph idx="1"/>
          </p:nvPr>
        </p:nvSpPr>
        <p:spPr>
          <a:xfrm>
            <a:off x="838200" y="1496863"/>
            <a:ext cx="10515600" cy="3579441"/>
          </a:xfrm>
          <a:solidFill>
            <a:schemeClr val="bg1"/>
          </a:solidFill>
          <a:ln w="57150">
            <a:solidFill>
              <a:schemeClr val="tx1">
                <a:lumMod val="50000"/>
                <a:lumOff val="50000"/>
              </a:schemeClr>
            </a:solidFill>
          </a:ln>
        </p:spPr>
        <p:txBody>
          <a:bodyPr vert="horz" wrap="square" lIns="91440" tIns="45720" rIns="91440" bIns="45720" rtlCol="0">
            <a:spAutoFit/>
          </a:bodyPr>
          <a:lstStyle/>
          <a:p>
            <a:pPr marL="0" indent="0">
              <a:buNone/>
            </a:pPr>
            <a:r>
              <a:rPr lang="en-US" sz="2800" b="0" i="0" dirty="0">
                <a:latin typeface="+mn-lt"/>
                <a:cs typeface="+mn-cs"/>
              </a:rPr>
              <a:t>There are lots of important ways that you can reduce your likelihood of becoming depressed or anxious. </a:t>
            </a:r>
          </a:p>
          <a:p>
            <a:pPr marL="0" indent="0">
              <a:buNone/>
            </a:pPr>
            <a:r>
              <a:rPr lang="en-US" sz="2800" b="0" i="0" dirty="0">
                <a:latin typeface="+mn-lt"/>
                <a:cs typeface="+mn-cs"/>
              </a:rPr>
              <a:t>Lots has been written about ways to improve your chances of staying mentally and emotionally well.</a:t>
            </a:r>
          </a:p>
          <a:p>
            <a:pPr marL="0" indent="0">
              <a:buNone/>
            </a:pPr>
            <a:r>
              <a:rPr lang="en-US" sz="2800" b="0" i="0" dirty="0">
                <a:latin typeface="+mn-lt"/>
                <a:cs typeface="+mn-cs"/>
              </a:rPr>
              <a:t>There is now a recognized “science of wellbeing”, also known as “positive psychology”</a:t>
            </a:r>
          </a:p>
          <a:p>
            <a:pPr marL="0" indent="0">
              <a:buNone/>
            </a:pPr>
            <a:r>
              <a:rPr lang="en-US" sz="2800" b="0" i="0" dirty="0">
                <a:latin typeface="+mn-lt"/>
                <a:cs typeface="+mn-cs"/>
              </a:rPr>
              <a:t>Here are some of the main ideas from this research, as well as from our own experiences as therapists and as ordinary humans!</a:t>
            </a:r>
          </a:p>
        </p:txBody>
      </p:sp>
    </p:spTree>
    <p:extLst>
      <p:ext uri="{BB962C8B-B14F-4D97-AF65-F5344CB8AC3E}">
        <p14:creationId xmlns:p14="http://schemas.microsoft.com/office/powerpoint/2010/main" val="409828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Look after your Body</a:t>
            </a:r>
          </a:p>
        </p:txBody>
      </p:sp>
      <p:sp>
        <p:nvSpPr>
          <p:cNvPr id="3" name="Content Placeholder 2"/>
          <p:cNvSpPr>
            <a:spLocks noGrp="1"/>
          </p:cNvSpPr>
          <p:nvPr>
            <p:ph idx="1"/>
          </p:nvPr>
        </p:nvSpPr>
        <p:spPr>
          <a:xfrm>
            <a:off x="838200" y="1132875"/>
            <a:ext cx="10515600" cy="4971617"/>
          </a:xfrm>
          <a:solidFill>
            <a:schemeClr val="bg1"/>
          </a:solidFill>
          <a:ln w="57150">
            <a:solidFill>
              <a:schemeClr val="tx1">
                <a:lumMod val="50000"/>
                <a:lumOff val="50000"/>
              </a:schemeClr>
            </a:solidFill>
          </a:ln>
        </p:spPr>
        <p:txBody>
          <a:bodyPr vert="horz" wrap="square" lIns="91440" tIns="45720" rIns="91440" bIns="45720" rtlCol="0">
            <a:spAutoFit/>
          </a:bodyPr>
          <a:lstStyle/>
          <a:p>
            <a:pPr marL="0" indent="0">
              <a:buNone/>
            </a:pPr>
            <a:r>
              <a:rPr lang="en-US" sz="1800" i="0" dirty="0">
                <a:latin typeface="+mn-lt"/>
                <a:cs typeface="+mn-cs"/>
              </a:rPr>
              <a:t>Get enough sleep. </a:t>
            </a:r>
            <a:r>
              <a:rPr lang="en-US" sz="1800" b="0" i="0" dirty="0">
                <a:latin typeface="+mn-lt"/>
                <a:cs typeface="+mn-cs"/>
              </a:rPr>
              <a:t>Go to bed and get up at the same times each day. Stick close to your typical schedule, even if you're staying at home.</a:t>
            </a:r>
          </a:p>
          <a:p>
            <a:pPr marL="0" indent="0">
              <a:buNone/>
            </a:pPr>
            <a:r>
              <a:rPr lang="en-US" sz="1800" i="0" dirty="0">
                <a:latin typeface="+mn-lt"/>
                <a:cs typeface="+mn-cs"/>
              </a:rPr>
              <a:t>Participate in regular physical activity. </a:t>
            </a:r>
            <a:r>
              <a:rPr lang="en-US" sz="1800" b="0" i="0" dirty="0">
                <a:latin typeface="+mn-lt"/>
                <a:cs typeface="+mn-cs"/>
              </a:rPr>
              <a:t>Regular physical activity and exercise can help reduce anxiety and improve mood. Find an activity that includes movement, such as dance or exercise apps. Get outside in an area that makes it easy to maintain distance from people, such as a nature trail or your own backyard.</a:t>
            </a:r>
          </a:p>
          <a:p>
            <a:pPr marL="0" indent="0">
              <a:buNone/>
            </a:pPr>
            <a:r>
              <a:rPr lang="en-US" sz="1800" i="0" dirty="0">
                <a:latin typeface="+mn-lt"/>
                <a:cs typeface="+mn-cs"/>
              </a:rPr>
              <a:t>Eat healthy. </a:t>
            </a:r>
            <a:r>
              <a:rPr lang="en-US" sz="1800" b="0" i="0" dirty="0">
                <a:latin typeface="+mn-lt"/>
                <a:cs typeface="+mn-cs"/>
              </a:rPr>
              <a:t>Choose a well-balanced diet. Avoid loading up on junk food and refined sugar. Limit caffeine as it can aggravate stress and anxiety.</a:t>
            </a:r>
          </a:p>
          <a:p>
            <a:pPr marL="0" indent="0">
              <a:buNone/>
            </a:pPr>
            <a:r>
              <a:rPr lang="en-US" sz="1800" i="0" dirty="0">
                <a:latin typeface="+mn-lt"/>
                <a:cs typeface="+mn-cs"/>
              </a:rPr>
              <a:t>Avoid tobacco, alcohol and drugs. </a:t>
            </a:r>
            <a:r>
              <a:rPr lang="en-US" sz="1800" b="0" i="0" dirty="0">
                <a:latin typeface="+mn-lt"/>
                <a:cs typeface="+mn-cs"/>
              </a:rPr>
              <a:t>If you smoke tobacco or if you vape, you're already at higher risk of lung disease. Because COVID-19 affects the lungs, your risk increases even more. Using alcohol to try to cope can make matters worse and reduce your coping skills. Avoid taking drugs to cope, unless your doctor prescribed medications for you.</a:t>
            </a:r>
          </a:p>
          <a:p>
            <a:pPr marL="0" indent="0">
              <a:buNone/>
            </a:pPr>
            <a:r>
              <a:rPr lang="en-US" sz="1800" i="0" dirty="0">
                <a:latin typeface="+mn-lt"/>
                <a:cs typeface="+mn-cs"/>
              </a:rPr>
              <a:t>Limit screen time. </a:t>
            </a:r>
            <a:r>
              <a:rPr lang="en-US" sz="1800" b="0" i="0" dirty="0">
                <a:latin typeface="+mn-lt"/>
                <a:cs typeface="+mn-cs"/>
              </a:rPr>
              <a:t>Turn off electronic devices for some time each day, including 30 minutes before bedtime. Make a conscious effort to spend less time in front of a screen — television, tablet, computer and phone.</a:t>
            </a:r>
          </a:p>
          <a:p>
            <a:pPr marL="0" indent="0">
              <a:buNone/>
            </a:pPr>
            <a:r>
              <a:rPr lang="en-US" sz="1800" i="0" dirty="0">
                <a:latin typeface="+mn-lt"/>
                <a:cs typeface="+mn-cs"/>
              </a:rPr>
              <a:t>Relax and recharge. </a:t>
            </a:r>
            <a:r>
              <a:rPr lang="en-US" sz="1800" b="0" i="0" dirty="0">
                <a:latin typeface="+mn-lt"/>
                <a:cs typeface="+mn-cs"/>
              </a:rPr>
              <a:t>Set aside time for yourself. Even a few minutes of quiet time can be refreshing and help to quiet your mind and reduce anxiety. Many people benefit from practices such as deep breathing, tai chi, yoga, mindfulness or meditation. Soak in a bubble bath, listen to music, or read or listen to a book — whatever helps you relax. Select a technique that works for you and practice it regularly.</a:t>
            </a:r>
          </a:p>
        </p:txBody>
      </p:sp>
    </p:spTree>
    <p:extLst>
      <p:ext uri="{BB962C8B-B14F-4D97-AF65-F5344CB8AC3E}">
        <p14:creationId xmlns:p14="http://schemas.microsoft.com/office/powerpoint/2010/main" val="3162386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Look after your Mind</a:t>
            </a:r>
          </a:p>
        </p:txBody>
      </p:sp>
      <p:sp>
        <p:nvSpPr>
          <p:cNvPr id="3" name="Content Placeholder 2"/>
          <p:cNvSpPr>
            <a:spLocks noGrp="1"/>
          </p:cNvSpPr>
          <p:nvPr>
            <p:ph idx="1"/>
          </p:nvPr>
        </p:nvSpPr>
        <p:spPr>
          <a:xfrm>
            <a:off x="838200" y="1109713"/>
            <a:ext cx="10515600" cy="4971617"/>
          </a:xfrm>
          <a:solidFill>
            <a:schemeClr val="bg1"/>
          </a:solidFill>
          <a:ln w="57150">
            <a:solidFill>
              <a:schemeClr val="tx1">
                <a:lumMod val="50000"/>
                <a:lumOff val="50000"/>
              </a:schemeClr>
            </a:solidFill>
          </a:ln>
        </p:spPr>
        <p:txBody>
          <a:bodyPr vert="horz" wrap="square" lIns="91440" tIns="45720" rIns="91440" bIns="45720" rtlCol="0">
            <a:spAutoFit/>
          </a:bodyPr>
          <a:lstStyle/>
          <a:p>
            <a:pPr marL="0" indent="0">
              <a:buNone/>
            </a:pPr>
            <a:r>
              <a:rPr lang="en-US" sz="1700" i="0" dirty="0">
                <a:latin typeface="+mn-lt"/>
                <a:cs typeface="+mn-cs"/>
              </a:rPr>
              <a:t>Keep your regular routine. </a:t>
            </a:r>
            <a:r>
              <a:rPr lang="en-US" sz="1700" b="0" i="0" dirty="0">
                <a:latin typeface="+mn-lt"/>
                <a:cs typeface="+mn-cs"/>
              </a:rPr>
              <a:t>Maintaining a regular schedule is important to your mental health. In addition to sticking to a regular bedtime routine, keep consistent times for meals, bathing and getting dressed, work or study schedules, and exercise. Also set aside time for activities you enjoy. This predictability can make you feel more in control.</a:t>
            </a:r>
          </a:p>
          <a:p>
            <a:pPr marL="0" indent="0">
              <a:buNone/>
            </a:pPr>
            <a:r>
              <a:rPr lang="en-US" sz="1700" i="0" dirty="0">
                <a:latin typeface="+mn-lt"/>
                <a:cs typeface="+mn-cs"/>
              </a:rPr>
              <a:t>Limit exposure to news media. </a:t>
            </a:r>
            <a:r>
              <a:rPr lang="en-US" sz="1700" b="0" i="0" dirty="0">
                <a:latin typeface="+mn-lt"/>
                <a:cs typeface="+mn-cs"/>
              </a:rPr>
              <a:t>Constant news about COVID-19 from all types of media can heighten fears about the disease. Limit social media that may expose you to rumors and false information. Also limit reading, hearing or watching other news, but keep up to date on national and local recommendations. Look for reliable sources, such as the U.S. Centers for Disease Control and Prevention (CDC) and the World Health Organization (WHO).</a:t>
            </a:r>
          </a:p>
          <a:p>
            <a:pPr marL="0" indent="0">
              <a:buNone/>
            </a:pPr>
            <a:r>
              <a:rPr lang="en-US" sz="1700" i="0" dirty="0">
                <a:latin typeface="+mn-lt"/>
                <a:cs typeface="+mn-cs"/>
              </a:rPr>
              <a:t>Stay busy. </a:t>
            </a:r>
            <a:r>
              <a:rPr lang="en-US" sz="1700" b="0" i="0" dirty="0">
                <a:latin typeface="+mn-lt"/>
                <a:cs typeface="+mn-cs"/>
              </a:rPr>
              <a:t>A distraction can get you away from the cycle of negative thoughts that feed anxiety and depression. Enjoy hobbies that you can do at home, identify a new project or clean out that closet you promised you'd get to. Doing something positive to manage anxiety is a healthy coping strategy.</a:t>
            </a:r>
          </a:p>
          <a:p>
            <a:pPr marL="0" indent="0">
              <a:buNone/>
            </a:pPr>
            <a:r>
              <a:rPr lang="en-US" sz="1700" i="0" dirty="0">
                <a:latin typeface="+mn-lt"/>
                <a:cs typeface="+mn-cs"/>
              </a:rPr>
              <a:t>Focus on positive thoughts and practice gratitude. </a:t>
            </a:r>
            <a:r>
              <a:rPr lang="en-US" sz="1700" b="0" i="0" dirty="0">
                <a:latin typeface="+mn-lt"/>
                <a:cs typeface="+mn-cs"/>
              </a:rPr>
              <a:t>Choose to focus on the positive things in your life, instead of dwelling on how bad you feel. Consider starting each day by listing things you are thankful for. Maintain a sense of hope, work to accept changes as they occur and try to keep problems in perspective.</a:t>
            </a:r>
          </a:p>
          <a:p>
            <a:pPr marL="0" indent="0">
              <a:buNone/>
            </a:pPr>
            <a:r>
              <a:rPr lang="en-US" sz="1700" i="0" dirty="0">
                <a:latin typeface="+mn-lt"/>
                <a:cs typeface="+mn-cs"/>
              </a:rPr>
              <a:t>Use your moral compass or spiritual life for support. </a:t>
            </a:r>
            <a:r>
              <a:rPr lang="en-US" sz="1700" b="0" i="0" dirty="0">
                <a:latin typeface="+mn-lt"/>
                <a:cs typeface="+mn-cs"/>
              </a:rPr>
              <a:t>If you draw strength from a belief system, it can bring you comfort during difficult times.</a:t>
            </a:r>
          </a:p>
          <a:p>
            <a:pPr marL="0" indent="0">
              <a:buNone/>
            </a:pPr>
            <a:r>
              <a:rPr lang="en-US" sz="1700" i="0" dirty="0">
                <a:latin typeface="+mn-lt"/>
                <a:cs typeface="+mn-cs"/>
              </a:rPr>
              <a:t>Set priorities. </a:t>
            </a:r>
            <a:r>
              <a:rPr lang="en-US" sz="1700" b="0" i="0" dirty="0">
                <a:latin typeface="+mn-lt"/>
                <a:cs typeface="+mn-cs"/>
              </a:rPr>
              <a:t>Don't become overwhelmed by creating a life-changing list of things to achieve while you're home. Set reasonable goals each day and outline steps you can take to reach those goals. Give yourself credit for every step in the right direction, no matter how small. And recognize that some days will be better than others.</a:t>
            </a:r>
          </a:p>
        </p:txBody>
      </p:sp>
    </p:spTree>
    <p:extLst>
      <p:ext uri="{BB962C8B-B14F-4D97-AF65-F5344CB8AC3E}">
        <p14:creationId xmlns:p14="http://schemas.microsoft.com/office/powerpoint/2010/main" val="1508763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Depression?</a:t>
            </a:r>
          </a:p>
        </p:txBody>
      </p:sp>
      <p:sp>
        <p:nvSpPr>
          <p:cNvPr id="3" name="Content Placeholder 2"/>
          <p:cNvSpPr>
            <a:spLocks noGrp="1"/>
          </p:cNvSpPr>
          <p:nvPr>
            <p:ph idx="1"/>
          </p:nvPr>
        </p:nvSpPr>
        <p:spPr>
          <a:xfrm>
            <a:off x="838200" y="1496863"/>
            <a:ext cx="10515600" cy="3894399"/>
          </a:xfrm>
          <a:solidFill>
            <a:schemeClr val="bg1"/>
          </a:solidFill>
          <a:ln w="57150">
            <a:solidFill>
              <a:schemeClr val="tx1">
                <a:lumMod val="50000"/>
                <a:lumOff val="50000"/>
              </a:schemeClr>
            </a:solidFill>
          </a:ln>
        </p:spPr>
        <p:txBody>
          <a:bodyPr vert="horz" wrap="square" lIns="91440" tIns="45720" rIns="91440" bIns="45720" rtlCol="0">
            <a:spAutoFit/>
          </a:bodyPr>
          <a:lstStyle/>
          <a:p>
            <a:pPr marL="0" indent="0">
              <a:buNone/>
            </a:pPr>
            <a:r>
              <a:rPr lang="en-US" sz="3200" b="0" i="0" dirty="0">
                <a:latin typeface="+mn-lt"/>
                <a:cs typeface="+mn-cs"/>
              </a:rPr>
              <a:t>Depression is a mood disorder that causes a persistent feeling of sadness and loss of interest. </a:t>
            </a:r>
          </a:p>
          <a:p>
            <a:pPr marL="0" indent="0">
              <a:buNone/>
            </a:pPr>
            <a:r>
              <a:rPr lang="en-US" sz="3200" b="0" i="0" dirty="0">
                <a:latin typeface="+mn-lt"/>
                <a:cs typeface="+mn-cs"/>
              </a:rPr>
              <a:t>Also called major depressive disorder or clinical depression, it affects how people feel, think and behave and can lead to a variety of emotional and physical problems. </a:t>
            </a:r>
          </a:p>
          <a:p>
            <a:pPr marL="0" indent="0">
              <a:buNone/>
            </a:pPr>
            <a:r>
              <a:rPr lang="en-US" sz="3200" b="0" i="0" dirty="0">
                <a:latin typeface="+mn-lt"/>
                <a:cs typeface="+mn-cs"/>
              </a:rPr>
              <a:t>People with depression may have trouble doing normal day-to-day activities, and sometimes they may feel as if life isn't worth living.</a:t>
            </a:r>
          </a:p>
        </p:txBody>
      </p:sp>
    </p:spTree>
    <p:extLst>
      <p:ext uri="{BB962C8B-B14F-4D97-AF65-F5344CB8AC3E}">
        <p14:creationId xmlns:p14="http://schemas.microsoft.com/office/powerpoint/2010/main" val="1338308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Connect with Others</a:t>
            </a:r>
          </a:p>
        </p:txBody>
      </p:sp>
      <p:sp>
        <p:nvSpPr>
          <p:cNvPr id="3" name="Content Placeholder 2"/>
          <p:cNvSpPr>
            <a:spLocks noGrp="1"/>
          </p:cNvSpPr>
          <p:nvPr>
            <p:ph idx="1"/>
          </p:nvPr>
        </p:nvSpPr>
        <p:spPr>
          <a:xfrm>
            <a:off x="838200" y="1180730"/>
            <a:ext cx="10515600" cy="3949799"/>
          </a:xfrm>
          <a:solidFill>
            <a:schemeClr val="bg1"/>
          </a:solidFill>
          <a:ln w="57150">
            <a:solidFill>
              <a:schemeClr val="tx1">
                <a:lumMod val="50000"/>
                <a:lumOff val="50000"/>
              </a:schemeClr>
            </a:solidFill>
          </a:ln>
        </p:spPr>
        <p:txBody>
          <a:bodyPr vert="horz" wrap="square" lIns="91440" tIns="45720" rIns="91440" bIns="45720" rtlCol="0">
            <a:spAutoFit/>
          </a:bodyPr>
          <a:lstStyle/>
          <a:p>
            <a:pPr marL="0" indent="0">
              <a:buNone/>
            </a:pPr>
            <a:r>
              <a:rPr lang="en-US" sz="2000" i="0" dirty="0">
                <a:latin typeface="+mn-lt"/>
                <a:cs typeface="+mn-cs"/>
              </a:rPr>
              <a:t>Make connections. </a:t>
            </a:r>
            <a:r>
              <a:rPr lang="en-US" sz="2000" b="0" i="0" dirty="0">
                <a:latin typeface="+mn-lt"/>
                <a:cs typeface="+mn-cs"/>
              </a:rPr>
              <a:t>If you need to stay at home and distance yourself from others, avoid social isolation. Find time each day to make virtual connections by email, texts, phone, or FaceTime or similar apps. If you're working remotely from home, ask your co-workers how they're doing and share coping tips. Enjoy virtual socializing and talking to those in your home.</a:t>
            </a:r>
          </a:p>
          <a:p>
            <a:pPr marL="0" indent="0">
              <a:buNone/>
            </a:pPr>
            <a:r>
              <a:rPr lang="en-US" sz="2000" i="0" dirty="0">
                <a:latin typeface="+mn-lt"/>
                <a:cs typeface="+mn-cs"/>
              </a:rPr>
              <a:t>Do something for others. </a:t>
            </a:r>
            <a:r>
              <a:rPr lang="en-US" sz="2000" b="0" i="0" dirty="0">
                <a:latin typeface="+mn-lt"/>
                <a:cs typeface="+mn-cs"/>
              </a:rPr>
              <a:t>Find purpose in helping the people around you. For example, email, text or call to check on your friends, family members and neighbors — especially those who are elderly. If you know someone who can't get out, ask if there's something needed, such as groceries or a prescription picked up, for instance. But be sure to follow CDC, WHO and your government recommendations on social distancing and group meetings.</a:t>
            </a:r>
          </a:p>
          <a:p>
            <a:pPr marL="0" indent="0">
              <a:buNone/>
            </a:pPr>
            <a:r>
              <a:rPr lang="en-US" sz="2000" i="0" dirty="0">
                <a:latin typeface="+mn-lt"/>
                <a:cs typeface="+mn-cs"/>
              </a:rPr>
              <a:t>Support a family member or friend. </a:t>
            </a:r>
            <a:r>
              <a:rPr lang="en-US" sz="2000" b="0" i="0" dirty="0">
                <a:latin typeface="+mn-lt"/>
                <a:cs typeface="+mn-cs"/>
              </a:rPr>
              <a:t>If a family member or friend needs to be isolated for safety reasons or gets sick and needs to be quarantined at home or in the hospital, come up with ways to stay in contact. This could be through electronic devices or the telephone or by sending a note to brighten the day, for example.</a:t>
            </a:r>
          </a:p>
        </p:txBody>
      </p:sp>
    </p:spTree>
    <p:extLst>
      <p:ext uri="{BB962C8B-B14F-4D97-AF65-F5344CB8AC3E}">
        <p14:creationId xmlns:p14="http://schemas.microsoft.com/office/powerpoint/2010/main" val="216053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Main Symptoms of Depression (1)</a:t>
            </a:r>
          </a:p>
        </p:txBody>
      </p:sp>
      <p:sp>
        <p:nvSpPr>
          <p:cNvPr id="3" name="Content Placeholder 2"/>
          <p:cNvSpPr>
            <a:spLocks noGrp="1"/>
          </p:cNvSpPr>
          <p:nvPr>
            <p:ph idx="1"/>
          </p:nvPr>
        </p:nvSpPr>
        <p:spPr>
          <a:xfrm>
            <a:off x="838200" y="1154096"/>
            <a:ext cx="10515600" cy="4185761"/>
          </a:xfrm>
          <a:solidFill>
            <a:schemeClr val="bg1"/>
          </a:solidFill>
          <a:ln w="57150">
            <a:solidFill>
              <a:schemeClr val="tx1">
                <a:lumMod val="50000"/>
                <a:lumOff val="50000"/>
              </a:schemeClr>
            </a:solidFill>
          </a:ln>
        </p:spPr>
        <p:txBody>
          <a:bodyPr vert="horz" wrap="square" lIns="91440" tIns="45720" rIns="91440" bIns="45720" rtlCol="0">
            <a:spAutoFit/>
          </a:bodyPr>
          <a:lstStyle/>
          <a:p>
            <a:pPr marL="0" indent="0">
              <a:buNone/>
            </a:pPr>
            <a:r>
              <a:rPr lang="en-US" sz="2400" b="0" i="0" dirty="0">
                <a:latin typeface="+mn-lt"/>
                <a:cs typeface="+mn-cs"/>
              </a:rPr>
              <a:t>Although depression may occur only once during your life, people typically have multiple episodes. During these episodes, symptoms occur most of the day, nearly every day and may include:</a:t>
            </a:r>
          </a:p>
          <a:p>
            <a:r>
              <a:rPr lang="en-US" sz="2400" b="0" i="0" dirty="0">
                <a:latin typeface="+mn-lt"/>
                <a:cs typeface="+mn-cs"/>
              </a:rPr>
              <a:t>Feelings of sadness, tearfulness, emptiness or hopelessness</a:t>
            </a:r>
          </a:p>
          <a:p>
            <a:r>
              <a:rPr lang="en-US" sz="2400" b="0" i="0" dirty="0">
                <a:latin typeface="+mn-lt"/>
                <a:cs typeface="+mn-cs"/>
              </a:rPr>
              <a:t>Angry outbursts, irritability or frustration, even over small matters</a:t>
            </a:r>
          </a:p>
          <a:p>
            <a:r>
              <a:rPr lang="en-US" sz="2400" b="0" i="0" dirty="0">
                <a:latin typeface="+mn-lt"/>
                <a:cs typeface="+mn-cs"/>
              </a:rPr>
              <a:t>Loss of interest or pleasure in most or all normal activities, such as sex, hobbies or sports</a:t>
            </a:r>
          </a:p>
          <a:p>
            <a:r>
              <a:rPr lang="en-US" sz="2400" b="0" i="0" dirty="0">
                <a:latin typeface="+mn-lt"/>
                <a:cs typeface="+mn-cs"/>
              </a:rPr>
              <a:t>Sleep disturbances, including insomnia or sleeping too much</a:t>
            </a:r>
          </a:p>
          <a:p>
            <a:r>
              <a:rPr lang="en-US" sz="2400" b="0" i="0" dirty="0">
                <a:latin typeface="+mn-lt"/>
                <a:cs typeface="+mn-cs"/>
              </a:rPr>
              <a:t>Tiredness and lack of energy, so even small tasks take extra effort</a:t>
            </a:r>
          </a:p>
          <a:p>
            <a:r>
              <a:rPr lang="en-US" sz="2400" b="0" i="0" dirty="0">
                <a:latin typeface="+mn-lt"/>
                <a:cs typeface="+mn-cs"/>
              </a:rPr>
              <a:t>Reduced appetite and weight loss or increased cravings for food and weight gain</a:t>
            </a:r>
          </a:p>
        </p:txBody>
      </p:sp>
    </p:spTree>
    <p:extLst>
      <p:ext uri="{BB962C8B-B14F-4D97-AF65-F5344CB8AC3E}">
        <p14:creationId xmlns:p14="http://schemas.microsoft.com/office/powerpoint/2010/main" val="954632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Main Symptoms of Depression (2)</a:t>
            </a:r>
          </a:p>
        </p:txBody>
      </p:sp>
      <p:sp>
        <p:nvSpPr>
          <p:cNvPr id="3" name="Content Placeholder 2"/>
          <p:cNvSpPr>
            <a:spLocks noGrp="1"/>
          </p:cNvSpPr>
          <p:nvPr>
            <p:ph idx="1"/>
          </p:nvPr>
        </p:nvSpPr>
        <p:spPr>
          <a:xfrm>
            <a:off x="838200" y="1154096"/>
            <a:ext cx="10515600" cy="4518160"/>
          </a:xfrm>
          <a:solidFill>
            <a:schemeClr val="bg1"/>
          </a:solidFill>
          <a:ln w="57150">
            <a:solidFill>
              <a:schemeClr val="tx1">
                <a:lumMod val="50000"/>
                <a:lumOff val="50000"/>
              </a:schemeClr>
            </a:solidFill>
          </a:ln>
        </p:spPr>
        <p:txBody>
          <a:bodyPr vert="horz" wrap="square" lIns="91440" tIns="45720" rIns="91440" bIns="45720" rtlCol="0">
            <a:spAutoFit/>
          </a:bodyPr>
          <a:lstStyle/>
          <a:p>
            <a:r>
              <a:rPr lang="en-US" sz="2400" b="0" i="0" dirty="0">
                <a:latin typeface="+mn-lt"/>
                <a:cs typeface="+mn-cs"/>
              </a:rPr>
              <a:t>Anxiety, agitation or restlessness</a:t>
            </a:r>
          </a:p>
          <a:p>
            <a:r>
              <a:rPr lang="en-US" sz="2400" b="0" i="0" dirty="0">
                <a:latin typeface="+mn-lt"/>
                <a:cs typeface="+mn-cs"/>
              </a:rPr>
              <a:t>Slowed thinking, speaking or body movements</a:t>
            </a:r>
          </a:p>
          <a:p>
            <a:r>
              <a:rPr lang="en-US" sz="2400" b="0" i="0" dirty="0">
                <a:latin typeface="+mn-lt"/>
                <a:cs typeface="+mn-cs"/>
              </a:rPr>
              <a:t>Feelings of worthlessness or guilt, fixating on past failures or self-blame</a:t>
            </a:r>
          </a:p>
          <a:p>
            <a:r>
              <a:rPr lang="en-US" sz="2400" b="0" i="0" dirty="0">
                <a:latin typeface="+mn-lt"/>
                <a:cs typeface="+mn-cs"/>
              </a:rPr>
              <a:t>Trouble thinking, concentrating, making decisions and remembering things</a:t>
            </a:r>
          </a:p>
          <a:p>
            <a:r>
              <a:rPr lang="en-US" sz="2400" b="0" i="0" dirty="0">
                <a:latin typeface="+mn-lt"/>
                <a:cs typeface="+mn-cs"/>
              </a:rPr>
              <a:t>Frequent or recurrent thoughts of death, suicidal thoughts, suicide attempts or suicide</a:t>
            </a:r>
          </a:p>
          <a:p>
            <a:r>
              <a:rPr lang="en-US" sz="2400" b="0" i="0" dirty="0">
                <a:latin typeface="+mn-lt"/>
                <a:cs typeface="+mn-cs"/>
              </a:rPr>
              <a:t>Unexplained physical problems, such as back pain or headaches</a:t>
            </a:r>
          </a:p>
          <a:p>
            <a:pPr marL="0" indent="0">
              <a:buNone/>
            </a:pPr>
            <a:r>
              <a:rPr lang="en-US" sz="2400" b="0" i="0" dirty="0">
                <a:latin typeface="+mn-lt"/>
                <a:cs typeface="+mn-cs"/>
              </a:rPr>
              <a:t>For many people with depression, symptoms usually are severe enough to cause noticeable problems in day-to-day activities, such as work, school, social activities or relationships with others. Some people may feel generally miserable or unhappy without really knowing why.</a:t>
            </a:r>
          </a:p>
        </p:txBody>
      </p:sp>
    </p:spTree>
    <p:extLst>
      <p:ext uri="{BB962C8B-B14F-4D97-AF65-F5344CB8AC3E}">
        <p14:creationId xmlns:p14="http://schemas.microsoft.com/office/powerpoint/2010/main" val="238696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Depression in Children and Teenagers</a:t>
            </a:r>
          </a:p>
        </p:txBody>
      </p:sp>
      <p:sp>
        <p:nvSpPr>
          <p:cNvPr id="3" name="Content Placeholder 2"/>
          <p:cNvSpPr>
            <a:spLocks noGrp="1"/>
          </p:cNvSpPr>
          <p:nvPr>
            <p:ph idx="1"/>
          </p:nvPr>
        </p:nvSpPr>
        <p:spPr>
          <a:xfrm>
            <a:off x="838200" y="1496863"/>
            <a:ext cx="10515600" cy="4226798"/>
          </a:xfrm>
          <a:solidFill>
            <a:schemeClr val="bg1"/>
          </a:solidFill>
          <a:ln w="57150">
            <a:solidFill>
              <a:schemeClr val="tx1">
                <a:lumMod val="50000"/>
                <a:lumOff val="50000"/>
              </a:schemeClr>
            </a:solidFill>
          </a:ln>
        </p:spPr>
        <p:txBody>
          <a:bodyPr vert="horz" wrap="square" lIns="91440" tIns="45720" rIns="91440" bIns="45720" rtlCol="0">
            <a:spAutoFit/>
          </a:bodyPr>
          <a:lstStyle/>
          <a:p>
            <a:pPr marL="0" indent="0">
              <a:buNone/>
            </a:pPr>
            <a:r>
              <a:rPr lang="en-US" sz="2800" b="0" i="0" dirty="0">
                <a:latin typeface="+mn-lt"/>
                <a:cs typeface="+mn-cs"/>
              </a:rPr>
              <a:t>Common signs and symptoms of depression in children and teenagers are similar to those of adults, but there can be some differences:</a:t>
            </a:r>
          </a:p>
          <a:p>
            <a:pPr marL="0" indent="0">
              <a:buNone/>
            </a:pPr>
            <a:r>
              <a:rPr lang="en-US" sz="2800" b="0" i="0" dirty="0">
                <a:latin typeface="+mn-lt"/>
                <a:cs typeface="+mn-cs"/>
              </a:rPr>
              <a:t>In younger children, symptoms of depression may include sadness, irritability, clinginess, worry, aches and pains, refusing to go to school, or being underweight.</a:t>
            </a:r>
          </a:p>
          <a:p>
            <a:pPr marL="0" indent="0">
              <a:buNone/>
            </a:pPr>
            <a:r>
              <a:rPr lang="en-US" sz="2800" b="0" i="0" dirty="0">
                <a:latin typeface="+mn-lt"/>
                <a:cs typeface="+mn-cs"/>
              </a:rPr>
              <a:t>In teens, symptoms may include sadness, irritability, feeling negative and worthless, anger, poor performance or poor attendance at school, feeling misunderstood and extremely sensitive, using recreational drugs or alcohol, eating or sleeping too much, self-harm, loss of interest in normal activities, and avoidance of social interaction.</a:t>
            </a:r>
          </a:p>
        </p:txBody>
      </p:sp>
    </p:spTree>
    <p:extLst>
      <p:ext uri="{BB962C8B-B14F-4D97-AF65-F5344CB8AC3E}">
        <p14:creationId xmlns:p14="http://schemas.microsoft.com/office/powerpoint/2010/main" val="2386911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Depression in Older Adults</a:t>
            </a:r>
          </a:p>
        </p:txBody>
      </p:sp>
      <p:sp>
        <p:nvSpPr>
          <p:cNvPr id="3" name="Content Placeholder 2"/>
          <p:cNvSpPr>
            <a:spLocks noGrp="1"/>
          </p:cNvSpPr>
          <p:nvPr>
            <p:ph idx="1"/>
          </p:nvPr>
        </p:nvSpPr>
        <p:spPr>
          <a:xfrm>
            <a:off x="838200" y="1496863"/>
            <a:ext cx="10515600" cy="4850559"/>
          </a:xfrm>
          <a:solidFill>
            <a:schemeClr val="bg1"/>
          </a:solidFill>
          <a:ln w="57150">
            <a:solidFill>
              <a:schemeClr val="tx1">
                <a:lumMod val="50000"/>
                <a:lumOff val="50000"/>
              </a:schemeClr>
            </a:solidFill>
          </a:ln>
        </p:spPr>
        <p:txBody>
          <a:bodyPr vert="horz" wrap="square" lIns="91440" tIns="45720" rIns="91440" bIns="45720" rtlCol="0">
            <a:spAutoFit/>
          </a:bodyPr>
          <a:lstStyle/>
          <a:p>
            <a:pPr marL="0" indent="0">
              <a:buNone/>
            </a:pPr>
            <a:r>
              <a:rPr lang="en-US" sz="2400" b="0" i="0" dirty="0">
                <a:latin typeface="+mn-lt"/>
                <a:cs typeface="+mn-cs"/>
              </a:rPr>
              <a:t>Depression is not a normal part of growing older, and it should never be taken lightly. Unfortunately, depression often goes undiagnosed and untreated in older adults, and they may feel reluctant to seek help. Symptoms of depression may be different or less obvious in older adults, such as:</a:t>
            </a:r>
          </a:p>
          <a:p>
            <a:r>
              <a:rPr lang="en-US" sz="2400" b="0" i="0" dirty="0">
                <a:latin typeface="+mn-lt"/>
                <a:cs typeface="+mn-cs"/>
              </a:rPr>
              <a:t>Memory difficulties or personality changes</a:t>
            </a:r>
          </a:p>
          <a:p>
            <a:r>
              <a:rPr lang="en-US" sz="2400" b="0" i="0" dirty="0">
                <a:latin typeface="+mn-lt"/>
                <a:cs typeface="+mn-cs"/>
              </a:rPr>
              <a:t>Physical aches or pain</a:t>
            </a:r>
          </a:p>
          <a:p>
            <a:r>
              <a:rPr lang="en-US" sz="2400" b="0" i="0" dirty="0">
                <a:latin typeface="+mn-lt"/>
                <a:cs typeface="+mn-cs"/>
              </a:rPr>
              <a:t>Fatigue, loss of appetite, sleep problems or loss of interest in sex — not caused by a medical condition or medication</a:t>
            </a:r>
          </a:p>
          <a:p>
            <a:r>
              <a:rPr lang="en-US" sz="2400" b="0" i="0" dirty="0">
                <a:latin typeface="+mn-lt"/>
                <a:cs typeface="+mn-cs"/>
              </a:rPr>
              <a:t>Often wanting to stay at home, rather than going out to socialize or doing new things</a:t>
            </a:r>
          </a:p>
          <a:p>
            <a:r>
              <a:rPr lang="en-US" sz="2400" b="0" i="0" dirty="0">
                <a:latin typeface="+mn-lt"/>
                <a:cs typeface="+mn-cs"/>
              </a:rPr>
              <a:t>Suicidal thinking or feelings, especially in older men</a:t>
            </a:r>
          </a:p>
          <a:p>
            <a:pPr marL="0" indent="0">
              <a:buNone/>
            </a:pPr>
            <a:endParaRPr lang="en-US" sz="2400" b="0" i="0" dirty="0">
              <a:latin typeface="+mn-lt"/>
              <a:cs typeface="+mn-cs"/>
            </a:endParaRPr>
          </a:p>
        </p:txBody>
      </p:sp>
    </p:spTree>
    <p:extLst>
      <p:ext uri="{BB962C8B-B14F-4D97-AF65-F5344CB8AC3E}">
        <p14:creationId xmlns:p14="http://schemas.microsoft.com/office/powerpoint/2010/main" val="3182460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Problems caused by Depression</a:t>
            </a:r>
          </a:p>
        </p:txBody>
      </p:sp>
      <p:sp>
        <p:nvSpPr>
          <p:cNvPr id="3" name="Content Placeholder 2"/>
          <p:cNvSpPr>
            <a:spLocks noGrp="1"/>
          </p:cNvSpPr>
          <p:nvPr>
            <p:ph idx="1"/>
          </p:nvPr>
        </p:nvSpPr>
        <p:spPr>
          <a:xfrm>
            <a:off x="838200" y="1115129"/>
            <a:ext cx="10515600" cy="4570482"/>
          </a:xfrm>
          <a:solidFill>
            <a:schemeClr val="bg1"/>
          </a:solidFill>
          <a:ln w="57150">
            <a:solidFill>
              <a:schemeClr val="tx1">
                <a:lumMod val="50000"/>
                <a:lumOff val="50000"/>
              </a:schemeClr>
            </a:solidFill>
          </a:ln>
        </p:spPr>
        <p:txBody>
          <a:bodyPr vert="horz" wrap="square" lIns="91440" tIns="45720" rIns="91440" bIns="45720" rtlCol="0">
            <a:spAutoFit/>
          </a:bodyPr>
          <a:lstStyle/>
          <a:p>
            <a:pPr marL="0" indent="0">
              <a:buNone/>
            </a:pPr>
            <a:r>
              <a:rPr lang="en-US" sz="2000" b="0" i="0" dirty="0">
                <a:latin typeface="+mn-lt"/>
                <a:cs typeface="+mn-cs"/>
              </a:rPr>
              <a:t>Depression can take a terrible toll on individuals and families. Depression often gets worse if it isn't treated, resulting in emotional, behavioral and health problems that affect every area of people’s lives. Complications associated with depression include:</a:t>
            </a:r>
          </a:p>
          <a:p>
            <a:r>
              <a:rPr lang="en-US" sz="2000" b="0" i="0" dirty="0">
                <a:latin typeface="+mn-lt"/>
                <a:cs typeface="+mn-cs"/>
              </a:rPr>
              <a:t>Excess weight or obesity, which can lead to heart disease and diabetes</a:t>
            </a:r>
          </a:p>
          <a:p>
            <a:r>
              <a:rPr lang="en-US" sz="2000" b="0" i="0" dirty="0">
                <a:latin typeface="+mn-lt"/>
                <a:cs typeface="+mn-cs"/>
              </a:rPr>
              <a:t>Pain or physical illness</a:t>
            </a:r>
          </a:p>
          <a:p>
            <a:r>
              <a:rPr lang="en-US" sz="2000" b="0" i="0" dirty="0">
                <a:latin typeface="+mn-lt"/>
                <a:cs typeface="+mn-cs"/>
              </a:rPr>
              <a:t>Alcohol or drug misuse</a:t>
            </a:r>
          </a:p>
          <a:p>
            <a:r>
              <a:rPr lang="en-US" sz="2000" b="0" i="0" dirty="0">
                <a:latin typeface="+mn-lt"/>
                <a:cs typeface="+mn-cs"/>
              </a:rPr>
              <a:t>Anxiety, panic disorder or social phobia</a:t>
            </a:r>
          </a:p>
          <a:p>
            <a:r>
              <a:rPr lang="en-US" sz="2000" b="0" i="0" dirty="0">
                <a:latin typeface="+mn-lt"/>
                <a:cs typeface="+mn-cs"/>
              </a:rPr>
              <a:t>Family conflicts, relationship difficulties, and work or school problems</a:t>
            </a:r>
          </a:p>
          <a:p>
            <a:r>
              <a:rPr lang="en-US" sz="2000" b="0" i="0" dirty="0">
                <a:latin typeface="+mn-lt"/>
                <a:cs typeface="+mn-cs"/>
              </a:rPr>
              <a:t>Social isolation</a:t>
            </a:r>
          </a:p>
          <a:p>
            <a:r>
              <a:rPr lang="en-US" sz="2000" b="0" i="0" dirty="0">
                <a:latin typeface="+mn-lt"/>
                <a:cs typeface="+mn-cs"/>
              </a:rPr>
              <a:t>Suicidal feelings, suicide attempts or suicide</a:t>
            </a:r>
          </a:p>
          <a:p>
            <a:r>
              <a:rPr lang="en-US" sz="2000" b="0" i="0" dirty="0">
                <a:latin typeface="+mn-lt"/>
                <a:cs typeface="+mn-cs"/>
              </a:rPr>
              <a:t>Self-mutilation, such as cutting</a:t>
            </a:r>
          </a:p>
          <a:p>
            <a:r>
              <a:rPr lang="en-US" sz="2000" b="0" i="0" dirty="0">
                <a:latin typeface="+mn-lt"/>
                <a:cs typeface="+mn-cs"/>
              </a:rPr>
              <a:t>Premature death from medical conditions</a:t>
            </a:r>
          </a:p>
        </p:txBody>
      </p:sp>
    </p:spTree>
    <p:extLst>
      <p:ext uri="{BB962C8B-B14F-4D97-AF65-F5344CB8AC3E}">
        <p14:creationId xmlns:p14="http://schemas.microsoft.com/office/powerpoint/2010/main" val="2554198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Treatments for Depression</a:t>
            </a:r>
          </a:p>
        </p:txBody>
      </p:sp>
      <p:sp>
        <p:nvSpPr>
          <p:cNvPr id="3" name="Content Placeholder 2"/>
          <p:cNvSpPr>
            <a:spLocks noGrp="1"/>
          </p:cNvSpPr>
          <p:nvPr>
            <p:ph idx="1"/>
          </p:nvPr>
        </p:nvSpPr>
        <p:spPr>
          <a:xfrm>
            <a:off x="838200" y="1132876"/>
            <a:ext cx="10515600" cy="4389920"/>
          </a:xfrm>
          <a:solidFill>
            <a:schemeClr val="bg1"/>
          </a:solidFill>
          <a:ln w="57150">
            <a:solidFill>
              <a:schemeClr val="tx1">
                <a:lumMod val="50000"/>
                <a:lumOff val="50000"/>
              </a:schemeClr>
            </a:solidFill>
          </a:ln>
        </p:spPr>
        <p:txBody>
          <a:bodyPr vert="horz" wrap="square" lIns="91440" tIns="45720" rIns="91440" bIns="45720" rtlCol="0">
            <a:spAutoFit/>
          </a:bodyPr>
          <a:lstStyle/>
          <a:p>
            <a:pPr marL="0" indent="0">
              <a:buNone/>
            </a:pPr>
            <a:r>
              <a:rPr lang="en-US" sz="2200" b="0" i="0" dirty="0">
                <a:latin typeface="+mn-lt"/>
                <a:cs typeface="+mn-cs"/>
              </a:rPr>
              <a:t>Depression is often treated with psychotherapy (talking therapy). </a:t>
            </a:r>
          </a:p>
          <a:p>
            <a:pPr marL="0" indent="0">
              <a:buNone/>
            </a:pPr>
            <a:r>
              <a:rPr lang="en-US" sz="2200" b="0" i="0" dirty="0">
                <a:latin typeface="+mn-lt"/>
                <a:cs typeface="+mn-cs"/>
              </a:rPr>
              <a:t>The most well-known and well-researched of these is known as Cognitive Behavioral Therapy (CBT) which helps clients to challenge self-defeating, but enduring ways of thinking (cognitions) and change counter-productive behaviors. </a:t>
            </a:r>
          </a:p>
          <a:p>
            <a:pPr marL="0" indent="0">
              <a:buNone/>
            </a:pPr>
            <a:r>
              <a:rPr lang="en-US" sz="2200" b="0" i="0" dirty="0">
                <a:latin typeface="+mn-lt"/>
                <a:cs typeface="+mn-cs"/>
              </a:rPr>
              <a:t>A variant, mindfulness-based CBT has also shown promising results in trials. </a:t>
            </a:r>
          </a:p>
          <a:p>
            <a:pPr marL="0" indent="0">
              <a:buNone/>
            </a:pPr>
            <a:r>
              <a:rPr lang="en-US" sz="2200" b="0" i="0" dirty="0">
                <a:latin typeface="+mn-lt"/>
                <a:cs typeface="+mn-cs"/>
              </a:rPr>
              <a:t>Another talking therapy, Interpersonal Therapy (IPT), has been demonstrated to be effective at reducing the symptoms of depression. IPT aims to help patient to improve communication skills within relationships and to develop a social support network.</a:t>
            </a:r>
          </a:p>
          <a:p>
            <a:pPr marL="0" indent="0">
              <a:buNone/>
            </a:pPr>
            <a:r>
              <a:rPr lang="en-US" sz="2200" b="0" i="0" dirty="0">
                <a:latin typeface="+mn-lt"/>
                <a:cs typeface="+mn-cs"/>
              </a:rPr>
              <a:t>If symptoms remain or worsen, doctors may prescribe antidepressant medication.</a:t>
            </a:r>
          </a:p>
          <a:p>
            <a:pPr marL="0" indent="0">
              <a:buNone/>
            </a:pPr>
            <a:r>
              <a:rPr lang="en-US" sz="2200" b="0" i="0" dirty="0">
                <a:latin typeface="+mn-lt"/>
                <a:cs typeface="+mn-cs"/>
              </a:rPr>
              <a:t>Various kinds of antidepressants exist, each of which act on the chemistry and neurons in the brain, and there is a great deal of evidence from placebo-controlled studies that antidepressants can help to significantly reduce symptoms of depression.</a:t>
            </a:r>
          </a:p>
        </p:txBody>
      </p:sp>
    </p:spTree>
    <p:extLst>
      <p:ext uri="{BB962C8B-B14F-4D97-AF65-F5344CB8AC3E}">
        <p14:creationId xmlns:p14="http://schemas.microsoft.com/office/powerpoint/2010/main" val="4088656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Anxiety Disorders?</a:t>
            </a:r>
          </a:p>
        </p:txBody>
      </p:sp>
      <p:sp>
        <p:nvSpPr>
          <p:cNvPr id="3" name="Content Placeholder 2"/>
          <p:cNvSpPr>
            <a:spLocks noGrp="1"/>
          </p:cNvSpPr>
          <p:nvPr>
            <p:ph idx="1"/>
          </p:nvPr>
        </p:nvSpPr>
        <p:spPr>
          <a:xfrm>
            <a:off x="838200" y="1496863"/>
            <a:ext cx="10515600" cy="3967240"/>
          </a:xfrm>
          <a:solidFill>
            <a:schemeClr val="bg1"/>
          </a:solidFill>
          <a:ln w="57150">
            <a:solidFill>
              <a:schemeClr val="tx1">
                <a:lumMod val="50000"/>
                <a:lumOff val="50000"/>
              </a:schemeClr>
            </a:solidFill>
          </a:ln>
        </p:spPr>
        <p:txBody>
          <a:bodyPr vert="horz" wrap="square" lIns="91440" tIns="45720" rIns="91440" bIns="45720" rtlCol="0">
            <a:spAutoFit/>
          </a:bodyPr>
          <a:lstStyle/>
          <a:p>
            <a:pPr marL="0" indent="0">
              <a:buNone/>
            </a:pPr>
            <a:r>
              <a:rPr lang="en-US" sz="2800" b="0" i="0" dirty="0">
                <a:latin typeface="+mn-lt"/>
                <a:cs typeface="+mn-cs"/>
              </a:rPr>
              <a:t>Anxiety disorders are a group of mental disorders characterized by significant feelings of anxiety and fear.</a:t>
            </a:r>
          </a:p>
          <a:p>
            <a:pPr marL="0" indent="0">
              <a:buNone/>
            </a:pPr>
            <a:r>
              <a:rPr lang="en-US" sz="2800" b="0" i="0" dirty="0">
                <a:latin typeface="+mn-lt"/>
                <a:cs typeface="+mn-cs"/>
              </a:rPr>
              <a:t>Anxiety is a worry about future events, while fear is a reaction to current events. </a:t>
            </a:r>
          </a:p>
          <a:p>
            <a:pPr marL="0" indent="0">
              <a:buNone/>
            </a:pPr>
            <a:r>
              <a:rPr lang="en-US" sz="2800" b="0" i="0" dirty="0">
                <a:latin typeface="+mn-lt"/>
                <a:cs typeface="+mn-cs"/>
              </a:rPr>
              <a:t>These feelings may cause physical symptoms, such as increased heart rate and shakiness. </a:t>
            </a:r>
          </a:p>
          <a:p>
            <a:pPr marL="0" indent="0">
              <a:buNone/>
            </a:pPr>
            <a:r>
              <a:rPr lang="en-US" sz="2800" b="0" i="0" dirty="0">
                <a:latin typeface="+mn-lt"/>
                <a:cs typeface="+mn-cs"/>
              </a:rPr>
              <a:t>There are several anxiety disorders, including generalized anxiety disorder, specific phobia, social anxiety disorder, separation anxiety disorder, agoraphobia, panic disorder, and selective mutism.</a:t>
            </a:r>
          </a:p>
        </p:txBody>
      </p:sp>
    </p:spTree>
    <p:extLst>
      <p:ext uri="{BB962C8B-B14F-4D97-AF65-F5344CB8AC3E}">
        <p14:creationId xmlns:p14="http://schemas.microsoft.com/office/powerpoint/2010/main" val="2832102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461</TotalTime>
  <Words>2694</Words>
  <Application>Microsoft Office PowerPoint</Application>
  <PresentationFormat>Widescreen</PresentationFormat>
  <Paragraphs>163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Palatino Linotype</vt:lpstr>
      <vt:lpstr>1_Office Theme</vt:lpstr>
      <vt:lpstr>Depression and Anxiety</vt:lpstr>
      <vt:lpstr>What is Depression?</vt:lpstr>
      <vt:lpstr>Main Symptoms of Depression (1)</vt:lpstr>
      <vt:lpstr>Main Symptoms of Depression (2)</vt:lpstr>
      <vt:lpstr>Depression in Children and Teenagers</vt:lpstr>
      <vt:lpstr>Depression in Older Adults</vt:lpstr>
      <vt:lpstr>Problems caused by Depression</vt:lpstr>
      <vt:lpstr>Treatments for Depression</vt:lpstr>
      <vt:lpstr>What are Anxiety Disorders?</vt:lpstr>
      <vt:lpstr>Main Symptoms of Anxiety (1)</vt:lpstr>
      <vt:lpstr>Main Symptoms of Anxiety (2)</vt:lpstr>
      <vt:lpstr>Anxiety in Children and Teenagers</vt:lpstr>
      <vt:lpstr>Problems caused by Anxiety</vt:lpstr>
      <vt:lpstr>Treatments for Anxiety</vt:lpstr>
      <vt:lpstr>Dealing with Your Emotional Responses to this Pandemic</vt:lpstr>
      <vt:lpstr>Getting Help</vt:lpstr>
      <vt:lpstr>Looking After Yourself</vt:lpstr>
      <vt:lpstr>Look after your Body</vt:lpstr>
      <vt:lpstr>Look after your Mind</vt:lpstr>
      <vt:lpstr>Connect with Others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Passive</dc:title>
  <dc:creator>Ben Thornley</dc:creator>
  <cp:lastModifiedBy>Billy Bilbray</cp:lastModifiedBy>
  <cp:revision>2</cp:revision>
  <dcterms:created xsi:type="dcterms:W3CDTF">2021-01-09T23:34:33Z</dcterms:created>
  <dcterms:modified xsi:type="dcterms:W3CDTF">2021-02-02T18:04:49Z</dcterms:modified>
</cp:coreProperties>
</file>